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media/image40.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71" r:id="rId4"/>
    <p:sldId id="258" r:id="rId5"/>
    <p:sldId id="273" r:id="rId6"/>
    <p:sldId id="265" r:id="rId7"/>
    <p:sldId id="260" r:id="rId8"/>
    <p:sldId id="264" r:id="rId9"/>
    <p:sldId id="263" r:id="rId10"/>
    <p:sldId id="266" r:id="rId11"/>
    <p:sldId id="274" r:id="rId12"/>
    <p:sldId id="275" r:id="rId13"/>
    <p:sldId id="268" r:id="rId14"/>
    <p:sldId id="269" r:id="rId15"/>
    <p:sldId id="270"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9" d="100"/>
          <a:sy n="49" d="100"/>
        </p:scale>
        <p:origin x="833"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file:///E:\Aleksandar\2023\KESH\Res%20elevation%20Shpilje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E:\Aleksandar\2023\KESH\Book1_D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Sheet1!$BO$3</c:f>
              <c:strCache>
                <c:ptCount val="1"/>
                <c:pt idx="0">
                  <c:v>Energy measured</c:v>
                </c:pt>
              </c:strCache>
            </c:strRef>
          </c:tx>
          <c:spPr>
            <a:ln w="12700"/>
          </c:spPr>
          <c:marker>
            <c:symbol val="none"/>
          </c:marker>
          <c:cat>
            <c:numRef>
              <c:f>Sheet1!$P$3:$P$542</c:f>
              <c:numCache>
                <c:formatCode>General</c:formatCode>
                <c:ptCount val="540"/>
                <c:pt idx="0" formatCode="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numCache>
            </c:numRef>
          </c:cat>
          <c:val>
            <c:numRef>
              <c:f>Sheet1!$AA$3:$AA$542</c:f>
              <c:numCache>
                <c:formatCode>#,##0</c:formatCode>
                <c:ptCount val="540"/>
                <c:pt idx="0">
                  <c:v>35892.300000000003</c:v>
                </c:pt>
                <c:pt idx="1">
                  <c:v>33367.800000000003</c:v>
                </c:pt>
                <c:pt idx="2">
                  <c:v>35226.9</c:v>
                </c:pt>
                <c:pt idx="3">
                  <c:v>43968</c:v>
                </c:pt>
                <c:pt idx="4">
                  <c:v>46903.5</c:v>
                </c:pt>
                <c:pt idx="5">
                  <c:v>45618</c:v>
                </c:pt>
                <c:pt idx="6">
                  <c:v>42762.6</c:v>
                </c:pt>
                <c:pt idx="7">
                  <c:v>31124.400000000001</c:v>
                </c:pt>
                <c:pt idx="8">
                  <c:v>18570.900000000001</c:v>
                </c:pt>
                <c:pt idx="9">
                  <c:v>19818.3</c:v>
                </c:pt>
                <c:pt idx="10">
                  <c:v>24115.200000000001</c:v>
                </c:pt>
                <c:pt idx="11">
                  <c:v>18772.5</c:v>
                </c:pt>
                <c:pt idx="12">
                  <c:v>35291.699999999997</c:v>
                </c:pt>
                <c:pt idx="13">
                  <c:v>28994.1</c:v>
                </c:pt>
                <c:pt idx="14">
                  <c:v>26294.1</c:v>
                </c:pt>
                <c:pt idx="15">
                  <c:v>26082</c:v>
                </c:pt>
                <c:pt idx="16">
                  <c:v>37085.4</c:v>
                </c:pt>
                <c:pt idx="17">
                  <c:v>30680.1</c:v>
                </c:pt>
                <c:pt idx="18">
                  <c:v>16033.8</c:v>
                </c:pt>
                <c:pt idx="19">
                  <c:v>16162.5</c:v>
                </c:pt>
                <c:pt idx="20">
                  <c:v>26389.5</c:v>
                </c:pt>
                <c:pt idx="21">
                  <c:v>23719.5</c:v>
                </c:pt>
                <c:pt idx="22">
                  <c:v>14788.2</c:v>
                </c:pt>
                <c:pt idx="23">
                  <c:v>11451.9</c:v>
                </c:pt>
                <c:pt idx="24">
                  <c:v>20867.400000000001</c:v>
                </c:pt>
                <c:pt idx="25">
                  <c:v>17169.599999999999</c:v>
                </c:pt>
                <c:pt idx="26">
                  <c:v>23409.599999999999</c:v>
                </c:pt>
                <c:pt idx="27">
                  <c:v>23766.6</c:v>
                </c:pt>
                <c:pt idx="28">
                  <c:v>17617.8</c:v>
                </c:pt>
                <c:pt idx="29">
                  <c:v>23669.5</c:v>
                </c:pt>
                <c:pt idx="30">
                  <c:v>18138.3</c:v>
                </c:pt>
                <c:pt idx="31">
                  <c:v>25468.799999999999</c:v>
                </c:pt>
                <c:pt idx="32">
                  <c:v>22749.9</c:v>
                </c:pt>
                <c:pt idx="33">
                  <c:v>25296</c:v>
                </c:pt>
                <c:pt idx="34">
                  <c:v>26708.400000000001</c:v>
                </c:pt>
                <c:pt idx="35">
                  <c:v>30130.799999999999</c:v>
                </c:pt>
                <c:pt idx="36">
                  <c:v>23334.6</c:v>
                </c:pt>
                <c:pt idx="37">
                  <c:v>14915.4</c:v>
                </c:pt>
                <c:pt idx="38">
                  <c:v>18956.7</c:v>
                </c:pt>
                <c:pt idx="39">
                  <c:v>15082.5</c:v>
                </c:pt>
                <c:pt idx="40">
                  <c:v>30315.9</c:v>
                </c:pt>
                <c:pt idx="41">
                  <c:v>21618</c:v>
                </c:pt>
                <c:pt idx="42">
                  <c:v>20781.3</c:v>
                </c:pt>
                <c:pt idx="43">
                  <c:v>18872.7</c:v>
                </c:pt>
                <c:pt idx="44">
                  <c:v>20217.900000000001</c:v>
                </c:pt>
                <c:pt idx="45">
                  <c:v>23480.400000000001</c:v>
                </c:pt>
                <c:pt idx="46">
                  <c:v>15472.8</c:v>
                </c:pt>
                <c:pt idx="47">
                  <c:v>23499.599999999999</c:v>
                </c:pt>
                <c:pt idx="48">
                  <c:v>25945.200000000001</c:v>
                </c:pt>
                <c:pt idx="49">
                  <c:v>26170.799999999999</c:v>
                </c:pt>
                <c:pt idx="50">
                  <c:v>26295</c:v>
                </c:pt>
                <c:pt idx="51">
                  <c:v>20057.099999999999</c:v>
                </c:pt>
                <c:pt idx="52">
                  <c:v>41307.300000000003</c:v>
                </c:pt>
                <c:pt idx="53">
                  <c:v>43101.9</c:v>
                </c:pt>
                <c:pt idx="54">
                  <c:v>34039.800000000003</c:v>
                </c:pt>
                <c:pt idx="55">
                  <c:v>9637.5</c:v>
                </c:pt>
                <c:pt idx="56">
                  <c:v>27804</c:v>
                </c:pt>
                <c:pt idx="57">
                  <c:v>24448.2</c:v>
                </c:pt>
                <c:pt idx="58">
                  <c:v>35453.4</c:v>
                </c:pt>
                <c:pt idx="59">
                  <c:v>36404.1</c:v>
                </c:pt>
                <c:pt idx="60">
                  <c:v>24648.3</c:v>
                </c:pt>
                <c:pt idx="61">
                  <c:v>13542.6</c:v>
                </c:pt>
                <c:pt idx="62">
                  <c:v>9157.5</c:v>
                </c:pt>
                <c:pt idx="63">
                  <c:v>16239.9</c:v>
                </c:pt>
                <c:pt idx="64">
                  <c:v>17969.400000000001</c:v>
                </c:pt>
                <c:pt idx="65">
                  <c:v>15436.8</c:v>
                </c:pt>
                <c:pt idx="66">
                  <c:v>9573.9</c:v>
                </c:pt>
                <c:pt idx="67">
                  <c:v>13444.5</c:v>
                </c:pt>
                <c:pt idx="68">
                  <c:v>11717.7</c:v>
                </c:pt>
                <c:pt idx="69">
                  <c:v>20850.599999999999</c:v>
                </c:pt>
                <c:pt idx="70">
                  <c:v>27423.9</c:v>
                </c:pt>
                <c:pt idx="71">
                  <c:v>26282.400000000001</c:v>
                </c:pt>
                <c:pt idx="72">
                  <c:v>20100</c:v>
                </c:pt>
                <c:pt idx="73">
                  <c:v>13532.4</c:v>
                </c:pt>
                <c:pt idx="74">
                  <c:v>9067.7999999999993</c:v>
                </c:pt>
                <c:pt idx="75">
                  <c:v>10785.6</c:v>
                </c:pt>
                <c:pt idx="76">
                  <c:v>14901.6</c:v>
                </c:pt>
                <c:pt idx="77">
                  <c:v>20896.5</c:v>
                </c:pt>
                <c:pt idx="78">
                  <c:v>12503.1</c:v>
                </c:pt>
                <c:pt idx="79">
                  <c:v>7697.1</c:v>
                </c:pt>
                <c:pt idx="80">
                  <c:v>15196.2</c:v>
                </c:pt>
                <c:pt idx="81">
                  <c:v>16855.5</c:v>
                </c:pt>
                <c:pt idx="82">
                  <c:v>30346.5</c:v>
                </c:pt>
                <c:pt idx="83">
                  <c:v>39831.599999999999</c:v>
                </c:pt>
                <c:pt idx="84">
                  <c:v>34052.699999999997</c:v>
                </c:pt>
                <c:pt idx="85">
                  <c:v>37756.199999999997</c:v>
                </c:pt>
                <c:pt idx="86">
                  <c:v>40672.5</c:v>
                </c:pt>
                <c:pt idx="87">
                  <c:v>41666</c:v>
                </c:pt>
                <c:pt idx="88">
                  <c:v>30171</c:v>
                </c:pt>
                <c:pt idx="89">
                  <c:v>23564</c:v>
                </c:pt>
                <c:pt idx="90">
                  <c:v>12107</c:v>
                </c:pt>
                <c:pt idx="91">
                  <c:v>16714.999999999996</c:v>
                </c:pt>
                <c:pt idx="92">
                  <c:v>13877</c:v>
                </c:pt>
                <c:pt idx="93">
                  <c:v>16344.599999999999</c:v>
                </c:pt>
                <c:pt idx="94">
                  <c:v>3378</c:v>
                </c:pt>
                <c:pt idx="95">
                  <c:v>20864</c:v>
                </c:pt>
                <c:pt idx="96">
                  <c:v>15517</c:v>
                </c:pt>
                <c:pt idx="97">
                  <c:v>29857</c:v>
                </c:pt>
                <c:pt idx="98">
                  <c:v>14445</c:v>
                </c:pt>
                <c:pt idx="99">
                  <c:v>41031</c:v>
                </c:pt>
                <c:pt idx="100">
                  <c:v>46747</c:v>
                </c:pt>
                <c:pt idx="101">
                  <c:v>41590</c:v>
                </c:pt>
                <c:pt idx="102">
                  <c:v>21480</c:v>
                </c:pt>
                <c:pt idx="103">
                  <c:v>21291</c:v>
                </c:pt>
                <c:pt idx="104">
                  <c:v>22797</c:v>
                </c:pt>
                <c:pt idx="105">
                  <c:v>22582</c:v>
                </c:pt>
                <c:pt idx="106">
                  <c:v>19513</c:v>
                </c:pt>
                <c:pt idx="107">
                  <c:v>7277</c:v>
                </c:pt>
                <c:pt idx="108">
                  <c:v>35647</c:v>
                </c:pt>
                <c:pt idx="109">
                  <c:v>35318</c:v>
                </c:pt>
                <c:pt idx="110">
                  <c:v>34138</c:v>
                </c:pt>
                <c:pt idx="111">
                  <c:v>42579</c:v>
                </c:pt>
                <c:pt idx="112">
                  <c:v>38728</c:v>
                </c:pt>
                <c:pt idx="113">
                  <c:v>40021</c:v>
                </c:pt>
                <c:pt idx="114">
                  <c:v>36610</c:v>
                </c:pt>
                <c:pt idx="115">
                  <c:v>27650</c:v>
                </c:pt>
                <c:pt idx="116">
                  <c:v>18680</c:v>
                </c:pt>
                <c:pt idx="117">
                  <c:v>21751</c:v>
                </c:pt>
                <c:pt idx="118">
                  <c:v>17532</c:v>
                </c:pt>
                <c:pt idx="119">
                  <c:v>28119</c:v>
                </c:pt>
                <c:pt idx="120">
                  <c:v>39283</c:v>
                </c:pt>
                <c:pt idx="121">
                  <c:v>30774.999999999996</c:v>
                </c:pt>
                <c:pt idx="122">
                  <c:v>21597</c:v>
                </c:pt>
                <c:pt idx="123">
                  <c:v>30902</c:v>
                </c:pt>
                <c:pt idx="124">
                  <c:v>31537</c:v>
                </c:pt>
                <c:pt idx="125">
                  <c:v>42610</c:v>
                </c:pt>
                <c:pt idx="126">
                  <c:v>29914</c:v>
                </c:pt>
                <c:pt idx="127">
                  <c:v>28272</c:v>
                </c:pt>
                <c:pt idx="128">
                  <c:v>20909</c:v>
                </c:pt>
                <c:pt idx="129">
                  <c:v>18187</c:v>
                </c:pt>
                <c:pt idx="130">
                  <c:v>15628</c:v>
                </c:pt>
                <c:pt idx="131">
                  <c:v>31889</c:v>
                </c:pt>
                <c:pt idx="132">
                  <c:v>41690</c:v>
                </c:pt>
                <c:pt idx="133">
                  <c:v>23855</c:v>
                </c:pt>
                <c:pt idx="134">
                  <c:v>29879</c:v>
                </c:pt>
                <c:pt idx="135">
                  <c:v>40374</c:v>
                </c:pt>
                <c:pt idx="136">
                  <c:v>48671</c:v>
                </c:pt>
                <c:pt idx="137">
                  <c:v>31988.000000000004</c:v>
                </c:pt>
                <c:pt idx="138">
                  <c:v>25308</c:v>
                </c:pt>
                <c:pt idx="139">
                  <c:v>22409</c:v>
                </c:pt>
                <c:pt idx="140">
                  <c:v>25004</c:v>
                </c:pt>
                <c:pt idx="141">
                  <c:v>19417</c:v>
                </c:pt>
                <c:pt idx="142">
                  <c:v>31740</c:v>
                </c:pt>
                <c:pt idx="143">
                  <c:v>23517</c:v>
                </c:pt>
                <c:pt idx="144">
                  <c:v>41719</c:v>
                </c:pt>
                <c:pt idx="145">
                  <c:v>31841</c:v>
                </c:pt>
                <c:pt idx="146">
                  <c:v>29985</c:v>
                </c:pt>
                <c:pt idx="147">
                  <c:v>28298</c:v>
                </c:pt>
                <c:pt idx="148">
                  <c:v>33403.000000000007</c:v>
                </c:pt>
                <c:pt idx="149">
                  <c:v>27263</c:v>
                </c:pt>
                <c:pt idx="150">
                  <c:v>21739</c:v>
                </c:pt>
                <c:pt idx="151">
                  <c:v>12898</c:v>
                </c:pt>
                <c:pt idx="152">
                  <c:v>14672</c:v>
                </c:pt>
                <c:pt idx="153">
                  <c:v>18543</c:v>
                </c:pt>
                <c:pt idx="154">
                  <c:v>6422</c:v>
                </c:pt>
                <c:pt idx="155">
                  <c:v>12950</c:v>
                </c:pt>
                <c:pt idx="156">
                  <c:v>28895</c:v>
                </c:pt>
                <c:pt idx="157">
                  <c:v>18600</c:v>
                </c:pt>
                <c:pt idx="158">
                  <c:v>13039</c:v>
                </c:pt>
                <c:pt idx="159">
                  <c:v>21556</c:v>
                </c:pt>
                <c:pt idx="160">
                  <c:v>25705</c:v>
                </c:pt>
                <c:pt idx="161">
                  <c:v>25383</c:v>
                </c:pt>
                <c:pt idx="162">
                  <c:v>20136</c:v>
                </c:pt>
                <c:pt idx="163">
                  <c:v>16021</c:v>
                </c:pt>
                <c:pt idx="164">
                  <c:v>17202</c:v>
                </c:pt>
                <c:pt idx="165">
                  <c:v>14096</c:v>
                </c:pt>
                <c:pt idx="166">
                  <c:v>12924</c:v>
                </c:pt>
                <c:pt idx="167">
                  <c:v>13936</c:v>
                </c:pt>
                <c:pt idx="168">
                  <c:v>18675</c:v>
                </c:pt>
                <c:pt idx="169">
                  <c:v>24782</c:v>
                </c:pt>
                <c:pt idx="170">
                  <c:v>28505</c:v>
                </c:pt>
                <c:pt idx="171">
                  <c:v>31517.000000000004</c:v>
                </c:pt>
                <c:pt idx="172">
                  <c:v>41442</c:v>
                </c:pt>
                <c:pt idx="173">
                  <c:v>35678</c:v>
                </c:pt>
                <c:pt idx="174">
                  <c:v>23014</c:v>
                </c:pt>
                <c:pt idx="175">
                  <c:v>21108</c:v>
                </c:pt>
                <c:pt idx="176">
                  <c:v>22899</c:v>
                </c:pt>
                <c:pt idx="177">
                  <c:v>23410</c:v>
                </c:pt>
                <c:pt idx="178">
                  <c:v>0</c:v>
                </c:pt>
                <c:pt idx="179">
                  <c:v>22869</c:v>
                </c:pt>
                <c:pt idx="180">
                  <c:v>26530</c:v>
                </c:pt>
                <c:pt idx="181">
                  <c:v>25498</c:v>
                </c:pt>
                <c:pt idx="182">
                  <c:v>25612</c:v>
                </c:pt>
                <c:pt idx="183">
                  <c:v>29746</c:v>
                </c:pt>
                <c:pt idx="184">
                  <c:v>43927</c:v>
                </c:pt>
                <c:pt idx="185">
                  <c:v>25659</c:v>
                </c:pt>
                <c:pt idx="186">
                  <c:v>20733</c:v>
                </c:pt>
                <c:pt idx="187">
                  <c:v>16986</c:v>
                </c:pt>
                <c:pt idx="188">
                  <c:v>13393</c:v>
                </c:pt>
                <c:pt idx="189">
                  <c:v>17074</c:v>
                </c:pt>
                <c:pt idx="190">
                  <c:v>9777</c:v>
                </c:pt>
                <c:pt idx="191">
                  <c:v>27514.6</c:v>
                </c:pt>
                <c:pt idx="192">
                  <c:v>28212</c:v>
                </c:pt>
                <c:pt idx="193">
                  <c:v>36306</c:v>
                </c:pt>
                <c:pt idx="194">
                  <c:v>45873</c:v>
                </c:pt>
                <c:pt idx="195">
                  <c:v>47851</c:v>
                </c:pt>
                <c:pt idx="196">
                  <c:v>46042</c:v>
                </c:pt>
                <c:pt idx="197">
                  <c:v>43812</c:v>
                </c:pt>
                <c:pt idx="198">
                  <c:v>31160</c:v>
                </c:pt>
                <c:pt idx="199">
                  <c:v>23045</c:v>
                </c:pt>
                <c:pt idx="200">
                  <c:v>18190</c:v>
                </c:pt>
                <c:pt idx="201">
                  <c:v>17195</c:v>
                </c:pt>
                <c:pt idx="202">
                  <c:v>12313</c:v>
                </c:pt>
                <c:pt idx="203">
                  <c:v>9452</c:v>
                </c:pt>
                <c:pt idx="204">
                  <c:v>10412</c:v>
                </c:pt>
                <c:pt idx="205">
                  <c:v>33651</c:v>
                </c:pt>
                <c:pt idx="206">
                  <c:v>19163</c:v>
                </c:pt>
                <c:pt idx="207">
                  <c:v>24559</c:v>
                </c:pt>
                <c:pt idx="208">
                  <c:v>19887</c:v>
                </c:pt>
                <c:pt idx="209">
                  <c:v>25044</c:v>
                </c:pt>
                <c:pt idx="210">
                  <c:v>18423</c:v>
                </c:pt>
                <c:pt idx="211">
                  <c:v>14370</c:v>
                </c:pt>
                <c:pt idx="212">
                  <c:v>21005</c:v>
                </c:pt>
                <c:pt idx="213">
                  <c:v>8117</c:v>
                </c:pt>
                <c:pt idx="214">
                  <c:v>11983</c:v>
                </c:pt>
                <c:pt idx="215">
                  <c:v>20473</c:v>
                </c:pt>
                <c:pt idx="216">
                  <c:v>19560</c:v>
                </c:pt>
                <c:pt idx="217">
                  <c:v>13476</c:v>
                </c:pt>
                <c:pt idx="218">
                  <c:v>8860</c:v>
                </c:pt>
                <c:pt idx="219">
                  <c:v>18574</c:v>
                </c:pt>
                <c:pt idx="220">
                  <c:v>17719</c:v>
                </c:pt>
                <c:pt idx="221">
                  <c:v>14005</c:v>
                </c:pt>
                <c:pt idx="222">
                  <c:v>11031</c:v>
                </c:pt>
                <c:pt idx="223">
                  <c:v>11130</c:v>
                </c:pt>
                <c:pt idx="224">
                  <c:v>11080</c:v>
                </c:pt>
                <c:pt idx="225">
                  <c:v>11190</c:v>
                </c:pt>
                <c:pt idx="226">
                  <c:v>7260</c:v>
                </c:pt>
                <c:pt idx="227">
                  <c:v>25450</c:v>
                </c:pt>
                <c:pt idx="228">
                  <c:v>15916</c:v>
                </c:pt>
                <c:pt idx="229">
                  <c:v>5467</c:v>
                </c:pt>
                <c:pt idx="230">
                  <c:v>20428</c:v>
                </c:pt>
                <c:pt idx="231">
                  <c:v>17288</c:v>
                </c:pt>
                <c:pt idx="232">
                  <c:v>16620.999999999996</c:v>
                </c:pt>
                <c:pt idx="233">
                  <c:v>18009</c:v>
                </c:pt>
                <c:pt idx="234">
                  <c:v>14536</c:v>
                </c:pt>
                <c:pt idx="235">
                  <c:v>7574</c:v>
                </c:pt>
                <c:pt idx="236">
                  <c:v>13466</c:v>
                </c:pt>
                <c:pt idx="237">
                  <c:v>12423</c:v>
                </c:pt>
                <c:pt idx="238">
                  <c:v>11050</c:v>
                </c:pt>
                <c:pt idx="239">
                  <c:v>17492</c:v>
                </c:pt>
                <c:pt idx="240">
                  <c:v>23466</c:v>
                </c:pt>
                <c:pt idx="241">
                  <c:v>10429</c:v>
                </c:pt>
                <c:pt idx="242">
                  <c:v>12764</c:v>
                </c:pt>
                <c:pt idx="243">
                  <c:v>2304</c:v>
                </c:pt>
                <c:pt idx="244">
                  <c:v>7413</c:v>
                </c:pt>
                <c:pt idx="245">
                  <c:v>6130.3448275862065</c:v>
                </c:pt>
                <c:pt idx="246">
                  <c:v>7874</c:v>
                </c:pt>
                <c:pt idx="247">
                  <c:v>10658</c:v>
                </c:pt>
                <c:pt idx="248">
                  <c:v>7837</c:v>
                </c:pt>
                <c:pt idx="249">
                  <c:v>9953</c:v>
                </c:pt>
                <c:pt idx="250">
                  <c:v>6169</c:v>
                </c:pt>
                <c:pt idx="251">
                  <c:v>13066</c:v>
                </c:pt>
                <c:pt idx="252">
                  <c:v>14815</c:v>
                </c:pt>
                <c:pt idx="253">
                  <c:v>21033</c:v>
                </c:pt>
                <c:pt idx="254">
                  <c:v>10964</c:v>
                </c:pt>
                <c:pt idx="255">
                  <c:v>20664</c:v>
                </c:pt>
                <c:pt idx="256">
                  <c:v>34461</c:v>
                </c:pt>
                <c:pt idx="257">
                  <c:v>43269</c:v>
                </c:pt>
                <c:pt idx="258">
                  <c:v>19034</c:v>
                </c:pt>
                <c:pt idx="259">
                  <c:v>20839</c:v>
                </c:pt>
                <c:pt idx="260">
                  <c:v>18294</c:v>
                </c:pt>
                <c:pt idx="261">
                  <c:v>14500.7</c:v>
                </c:pt>
                <c:pt idx="262">
                  <c:v>11140</c:v>
                </c:pt>
                <c:pt idx="263">
                  <c:v>22695</c:v>
                </c:pt>
                <c:pt idx="264">
                  <c:v>23038</c:v>
                </c:pt>
                <c:pt idx="265">
                  <c:v>10432</c:v>
                </c:pt>
                <c:pt idx="266">
                  <c:v>8893</c:v>
                </c:pt>
                <c:pt idx="267">
                  <c:v>2693</c:v>
                </c:pt>
                <c:pt idx="268">
                  <c:v>10947</c:v>
                </c:pt>
                <c:pt idx="269">
                  <c:v>3189</c:v>
                </c:pt>
                <c:pt idx="270">
                  <c:v>12933.2</c:v>
                </c:pt>
                <c:pt idx="271">
                  <c:v>16448</c:v>
                </c:pt>
                <c:pt idx="272">
                  <c:v>16846</c:v>
                </c:pt>
                <c:pt idx="273">
                  <c:v>12386</c:v>
                </c:pt>
                <c:pt idx="274">
                  <c:v>9577</c:v>
                </c:pt>
                <c:pt idx="275">
                  <c:v>17038</c:v>
                </c:pt>
                <c:pt idx="276">
                  <c:v>14538</c:v>
                </c:pt>
                <c:pt idx="277">
                  <c:v>11951</c:v>
                </c:pt>
                <c:pt idx="278">
                  <c:v>8821</c:v>
                </c:pt>
                <c:pt idx="279">
                  <c:v>9120</c:v>
                </c:pt>
                <c:pt idx="280">
                  <c:v>10344</c:v>
                </c:pt>
                <c:pt idx="281">
                  <c:v>5171</c:v>
                </c:pt>
                <c:pt idx="282">
                  <c:v>9120</c:v>
                </c:pt>
                <c:pt idx="283">
                  <c:v>4570</c:v>
                </c:pt>
                <c:pt idx="284">
                  <c:v>5210</c:v>
                </c:pt>
                <c:pt idx="285">
                  <c:v>12577</c:v>
                </c:pt>
                <c:pt idx="286">
                  <c:v>20196</c:v>
                </c:pt>
                <c:pt idx="287">
                  <c:v>9715</c:v>
                </c:pt>
                <c:pt idx="288">
                  <c:v>20034</c:v>
                </c:pt>
                <c:pt idx="289">
                  <c:v>15824</c:v>
                </c:pt>
                <c:pt idx="290">
                  <c:v>11086</c:v>
                </c:pt>
                <c:pt idx="291">
                  <c:v>10075</c:v>
                </c:pt>
                <c:pt idx="292">
                  <c:v>28923</c:v>
                </c:pt>
                <c:pt idx="293">
                  <c:v>14120</c:v>
                </c:pt>
                <c:pt idx="294">
                  <c:v>5761</c:v>
                </c:pt>
                <c:pt idx="295">
                  <c:v>12833</c:v>
                </c:pt>
                <c:pt idx="296">
                  <c:v>21235</c:v>
                </c:pt>
                <c:pt idx="297">
                  <c:v>9040</c:v>
                </c:pt>
                <c:pt idx="298">
                  <c:v>6735</c:v>
                </c:pt>
                <c:pt idx="299">
                  <c:v>10621</c:v>
                </c:pt>
                <c:pt idx="300">
                  <c:v>14640</c:v>
                </c:pt>
                <c:pt idx="301">
                  <c:v>9380</c:v>
                </c:pt>
                <c:pt idx="302">
                  <c:v>6636</c:v>
                </c:pt>
                <c:pt idx="303">
                  <c:v>14506</c:v>
                </c:pt>
                <c:pt idx="304">
                  <c:v>40086</c:v>
                </c:pt>
                <c:pt idx="305">
                  <c:v>20790</c:v>
                </c:pt>
                <c:pt idx="306">
                  <c:v>13006</c:v>
                </c:pt>
                <c:pt idx="307">
                  <c:v>16378.000000000002</c:v>
                </c:pt>
                <c:pt idx="308">
                  <c:v>18858</c:v>
                </c:pt>
                <c:pt idx="309">
                  <c:v>20007</c:v>
                </c:pt>
                <c:pt idx="310">
                  <c:v>17059</c:v>
                </c:pt>
                <c:pt idx="311">
                  <c:v>25522</c:v>
                </c:pt>
                <c:pt idx="312">
                  <c:v>48144</c:v>
                </c:pt>
                <c:pt idx="313">
                  <c:v>32999</c:v>
                </c:pt>
                <c:pt idx="314">
                  <c:v>31304</c:v>
                </c:pt>
                <c:pt idx="315">
                  <c:v>40435.9</c:v>
                </c:pt>
                <c:pt idx="316">
                  <c:v>48020</c:v>
                </c:pt>
                <c:pt idx="317">
                  <c:v>35521</c:v>
                </c:pt>
                <c:pt idx="318">
                  <c:v>21495</c:v>
                </c:pt>
                <c:pt idx="319">
                  <c:v>14022</c:v>
                </c:pt>
                <c:pt idx="320">
                  <c:v>11261</c:v>
                </c:pt>
                <c:pt idx="321">
                  <c:v>17825</c:v>
                </c:pt>
                <c:pt idx="322">
                  <c:v>14378</c:v>
                </c:pt>
                <c:pt idx="323">
                  <c:v>38087</c:v>
                </c:pt>
                <c:pt idx="324">
                  <c:v>49168</c:v>
                </c:pt>
                <c:pt idx="325">
                  <c:v>33050.999999999993</c:v>
                </c:pt>
                <c:pt idx="326">
                  <c:v>17013</c:v>
                </c:pt>
                <c:pt idx="327">
                  <c:v>24930</c:v>
                </c:pt>
                <c:pt idx="328">
                  <c:v>35716</c:v>
                </c:pt>
                <c:pt idx="329">
                  <c:v>20573</c:v>
                </c:pt>
                <c:pt idx="330">
                  <c:v>16197.5</c:v>
                </c:pt>
                <c:pt idx="331">
                  <c:v>8510</c:v>
                </c:pt>
                <c:pt idx="332">
                  <c:v>20822</c:v>
                </c:pt>
                <c:pt idx="333">
                  <c:v>25575</c:v>
                </c:pt>
                <c:pt idx="334">
                  <c:v>18294</c:v>
                </c:pt>
                <c:pt idx="335">
                  <c:v>28871</c:v>
                </c:pt>
                <c:pt idx="336">
                  <c:v>27395</c:v>
                </c:pt>
                <c:pt idx="337">
                  <c:v>14584</c:v>
                </c:pt>
                <c:pt idx="338">
                  <c:v>20994</c:v>
                </c:pt>
                <c:pt idx="339">
                  <c:v>21366</c:v>
                </c:pt>
                <c:pt idx="340">
                  <c:v>39727</c:v>
                </c:pt>
                <c:pt idx="341">
                  <c:v>27150</c:v>
                </c:pt>
                <c:pt idx="342">
                  <c:v>19085</c:v>
                </c:pt>
                <c:pt idx="343">
                  <c:v>13938</c:v>
                </c:pt>
                <c:pt idx="344">
                  <c:v>18119</c:v>
                </c:pt>
                <c:pt idx="345">
                  <c:v>17035</c:v>
                </c:pt>
                <c:pt idx="346">
                  <c:v>26458</c:v>
                </c:pt>
                <c:pt idx="347">
                  <c:v>39605</c:v>
                </c:pt>
                <c:pt idx="348">
                  <c:v>21947</c:v>
                </c:pt>
                <c:pt idx="349">
                  <c:v>31752</c:v>
                </c:pt>
                <c:pt idx="350">
                  <c:v>27681</c:v>
                </c:pt>
                <c:pt idx="351">
                  <c:v>29297</c:v>
                </c:pt>
                <c:pt idx="352">
                  <c:v>58739</c:v>
                </c:pt>
                <c:pt idx="353">
                  <c:v>35335</c:v>
                </c:pt>
                <c:pt idx="354">
                  <c:v>18335</c:v>
                </c:pt>
                <c:pt idx="355">
                  <c:v>15113</c:v>
                </c:pt>
                <c:pt idx="356">
                  <c:v>33897</c:v>
                </c:pt>
                <c:pt idx="357">
                  <c:v>88</c:v>
                </c:pt>
                <c:pt idx="358">
                  <c:v>22665</c:v>
                </c:pt>
                <c:pt idx="359">
                  <c:v>37189</c:v>
                </c:pt>
                <c:pt idx="360">
                  <c:v>47047</c:v>
                </c:pt>
                <c:pt idx="361">
                  <c:v>27691</c:v>
                </c:pt>
                <c:pt idx="362">
                  <c:v>34570</c:v>
                </c:pt>
                <c:pt idx="363">
                  <c:v>37144</c:v>
                </c:pt>
                <c:pt idx="364">
                  <c:v>28842</c:v>
                </c:pt>
                <c:pt idx="365">
                  <c:v>20038</c:v>
                </c:pt>
                <c:pt idx="366">
                  <c:v>28126</c:v>
                </c:pt>
                <c:pt idx="367">
                  <c:v>15431</c:v>
                </c:pt>
                <c:pt idx="368">
                  <c:v>12719</c:v>
                </c:pt>
                <c:pt idx="369">
                  <c:v>12140</c:v>
                </c:pt>
                <c:pt idx="370">
                  <c:v>7554</c:v>
                </c:pt>
                <c:pt idx="371">
                  <c:v>14773</c:v>
                </c:pt>
                <c:pt idx="372">
                  <c:v>6269</c:v>
                </c:pt>
                <c:pt idx="373">
                  <c:v>7965.0000000000009</c:v>
                </c:pt>
                <c:pt idx="374">
                  <c:v>5795</c:v>
                </c:pt>
                <c:pt idx="375">
                  <c:v>28924</c:v>
                </c:pt>
                <c:pt idx="376">
                  <c:v>18801</c:v>
                </c:pt>
                <c:pt idx="377">
                  <c:v>15946.000000000002</c:v>
                </c:pt>
                <c:pt idx="378">
                  <c:v>12311</c:v>
                </c:pt>
                <c:pt idx="379">
                  <c:v>3105</c:v>
                </c:pt>
                <c:pt idx="380">
                  <c:v>7795</c:v>
                </c:pt>
                <c:pt idx="381">
                  <c:v>9613</c:v>
                </c:pt>
                <c:pt idx="382">
                  <c:v>20143</c:v>
                </c:pt>
                <c:pt idx="383">
                  <c:v>18929</c:v>
                </c:pt>
                <c:pt idx="384">
                  <c:v>9550.0666666666675</c:v>
                </c:pt>
                <c:pt idx="385">
                  <c:v>2481</c:v>
                </c:pt>
                <c:pt idx="386">
                  <c:v>10208</c:v>
                </c:pt>
                <c:pt idx="387">
                  <c:v>14686</c:v>
                </c:pt>
                <c:pt idx="388">
                  <c:v>7986</c:v>
                </c:pt>
                <c:pt idx="389">
                  <c:v>15210</c:v>
                </c:pt>
                <c:pt idx="390">
                  <c:v>20248</c:v>
                </c:pt>
                <c:pt idx="391">
                  <c:v>1917</c:v>
                </c:pt>
                <c:pt idx="392">
                  <c:v>21359</c:v>
                </c:pt>
                <c:pt idx="393">
                  <c:v>29759</c:v>
                </c:pt>
                <c:pt idx="394">
                  <c:v>27427</c:v>
                </c:pt>
                <c:pt idx="395">
                  <c:v>29573</c:v>
                </c:pt>
                <c:pt idx="396">
                  <c:v>47060</c:v>
                </c:pt>
                <c:pt idx="397">
                  <c:v>50652</c:v>
                </c:pt>
                <c:pt idx="398">
                  <c:v>38600</c:v>
                </c:pt>
                <c:pt idx="399">
                  <c:v>19925</c:v>
                </c:pt>
                <c:pt idx="400">
                  <c:v>36383</c:v>
                </c:pt>
                <c:pt idx="401">
                  <c:v>22269</c:v>
                </c:pt>
                <c:pt idx="402">
                  <c:v>23547</c:v>
                </c:pt>
                <c:pt idx="403">
                  <c:v>6126.69</c:v>
                </c:pt>
                <c:pt idx="404">
                  <c:v>13761.51</c:v>
                </c:pt>
                <c:pt idx="405">
                  <c:v>20480.670999999998</c:v>
                </c:pt>
                <c:pt idx="406">
                  <c:v>20160.14</c:v>
                </c:pt>
                <c:pt idx="407">
                  <c:v>32393.48</c:v>
                </c:pt>
                <c:pt idx="408">
                  <c:v>24513.23</c:v>
                </c:pt>
                <c:pt idx="409">
                  <c:v>25931.01</c:v>
                </c:pt>
                <c:pt idx="410">
                  <c:v>27320.86</c:v>
                </c:pt>
                <c:pt idx="411">
                  <c:v>54955.6</c:v>
                </c:pt>
                <c:pt idx="412">
                  <c:v>59290.07</c:v>
                </c:pt>
                <c:pt idx="413">
                  <c:v>43339.38</c:v>
                </c:pt>
                <c:pt idx="414">
                  <c:v>38151.050000000003</c:v>
                </c:pt>
                <c:pt idx="415">
                  <c:v>8889.7199999999993</c:v>
                </c:pt>
                <c:pt idx="416">
                  <c:v>8654</c:v>
                </c:pt>
                <c:pt idx="417">
                  <c:v>17969</c:v>
                </c:pt>
                <c:pt idx="418">
                  <c:v>26675</c:v>
                </c:pt>
                <c:pt idx="419">
                  <c:v>32168</c:v>
                </c:pt>
                <c:pt idx="420">
                  <c:v>30368</c:v>
                </c:pt>
                <c:pt idx="421">
                  <c:v>28434</c:v>
                </c:pt>
                <c:pt idx="422">
                  <c:v>37938</c:v>
                </c:pt>
                <c:pt idx="423">
                  <c:v>41211</c:v>
                </c:pt>
                <c:pt idx="424">
                  <c:v>49143</c:v>
                </c:pt>
                <c:pt idx="425">
                  <c:v>38138</c:v>
                </c:pt>
                <c:pt idx="426">
                  <c:v>16928</c:v>
                </c:pt>
                <c:pt idx="427">
                  <c:v>14259</c:v>
                </c:pt>
                <c:pt idx="428">
                  <c:v>15700</c:v>
                </c:pt>
                <c:pt idx="429">
                  <c:v>20903</c:v>
                </c:pt>
                <c:pt idx="430">
                  <c:v>16417.999999999996</c:v>
                </c:pt>
                <c:pt idx="431">
                  <c:v>17660</c:v>
                </c:pt>
                <c:pt idx="432">
                  <c:v>39211</c:v>
                </c:pt>
                <c:pt idx="433">
                  <c:v>31045</c:v>
                </c:pt>
                <c:pt idx="434">
                  <c:v>38959</c:v>
                </c:pt>
                <c:pt idx="435">
                  <c:v>49472</c:v>
                </c:pt>
                <c:pt idx="436">
                  <c:v>60006</c:v>
                </c:pt>
                <c:pt idx="437">
                  <c:v>30316</c:v>
                </c:pt>
                <c:pt idx="438">
                  <c:v>32050</c:v>
                </c:pt>
                <c:pt idx="439">
                  <c:v>32700</c:v>
                </c:pt>
                <c:pt idx="440">
                  <c:v>16717.999999999996</c:v>
                </c:pt>
                <c:pt idx="441">
                  <c:v>13168</c:v>
                </c:pt>
                <c:pt idx="442">
                  <c:v>8493</c:v>
                </c:pt>
                <c:pt idx="443">
                  <c:v>11230</c:v>
                </c:pt>
                <c:pt idx="444">
                  <c:v>13782</c:v>
                </c:pt>
                <c:pt idx="445">
                  <c:v>16934</c:v>
                </c:pt>
                <c:pt idx="446">
                  <c:v>23823</c:v>
                </c:pt>
                <c:pt idx="447">
                  <c:v>24822</c:v>
                </c:pt>
                <c:pt idx="448">
                  <c:v>11899</c:v>
                </c:pt>
                <c:pt idx="449">
                  <c:v>16134</c:v>
                </c:pt>
                <c:pt idx="450">
                  <c:v>12296</c:v>
                </c:pt>
                <c:pt idx="451">
                  <c:v>10886</c:v>
                </c:pt>
                <c:pt idx="452">
                  <c:v>16744.000000000004</c:v>
                </c:pt>
                <c:pt idx="453">
                  <c:v>7394</c:v>
                </c:pt>
                <c:pt idx="454">
                  <c:v>1349</c:v>
                </c:pt>
                <c:pt idx="455">
                  <c:v>41116</c:v>
                </c:pt>
                <c:pt idx="456">
                  <c:v>21558</c:v>
                </c:pt>
                <c:pt idx="457">
                  <c:v>17901</c:v>
                </c:pt>
                <c:pt idx="458">
                  <c:v>19782</c:v>
                </c:pt>
                <c:pt idx="459">
                  <c:v>19610.330000000002</c:v>
                </c:pt>
                <c:pt idx="460">
                  <c:v>15029</c:v>
                </c:pt>
                <c:pt idx="461">
                  <c:v>6733</c:v>
                </c:pt>
                <c:pt idx="462">
                  <c:v>12503</c:v>
                </c:pt>
                <c:pt idx="463">
                  <c:v>12783</c:v>
                </c:pt>
                <c:pt idx="464">
                  <c:v>25028</c:v>
                </c:pt>
                <c:pt idx="465">
                  <c:v>7047</c:v>
                </c:pt>
                <c:pt idx="466">
                  <c:v>10212</c:v>
                </c:pt>
                <c:pt idx="467">
                  <c:v>15035</c:v>
                </c:pt>
                <c:pt idx="468">
                  <c:v>16695</c:v>
                </c:pt>
                <c:pt idx="469">
                  <c:v>21048</c:v>
                </c:pt>
                <c:pt idx="470">
                  <c:v>27049</c:v>
                </c:pt>
                <c:pt idx="471">
                  <c:v>42986</c:v>
                </c:pt>
                <c:pt idx="472">
                  <c:v>42513</c:v>
                </c:pt>
                <c:pt idx="473">
                  <c:v>28660</c:v>
                </c:pt>
                <c:pt idx="474">
                  <c:v>21374</c:v>
                </c:pt>
                <c:pt idx="475">
                  <c:v>7126</c:v>
                </c:pt>
                <c:pt idx="476">
                  <c:v>14319</c:v>
                </c:pt>
                <c:pt idx="477">
                  <c:v>22878</c:v>
                </c:pt>
                <c:pt idx="478">
                  <c:v>22787</c:v>
                </c:pt>
                <c:pt idx="479">
                  <c:v>21252</c:v>
                </c:pt>
                <c:pt idx="480">
                  <c:v>58169</c:v>
                </c:pt>
                <c:pt idx="481">
                  <c:v>46918</c:v>
                </c:pt>
                <c:pt idx="482">
                  <c:v>59188</c:v>
                </c:pt>
                <c:pt idx="483">
                  <c:v>58474</c:v>
                </c:pt>
                <c:pt idx="484">
                  <c:v>59361</c:v>
                </c:pt>
                <c:pt idx="485">
                  <c:v>48643</c:v>
                </c:pt>
                <c:pt idx="486">
                  <c:v>27806</c:v>
                </c:pt>
                <c:pt idx="487">
                  <c:v>26784</c:v>
                </c:pt>
                <c:pt idx="488">
                  <c:v>18914</c:v>
                </c:pt>
                <c:pt idx="489">
                  <c:v>38123</c:v>
                </c:pt>
                <c:pt idx="490">
                  <c:v>19403</c:v>
                </c:pt>
                <c:pt idx="491">
                  <c:v>57086</c:v>
                </c:pt>
                <c:pt idx="492">
                  <c:v>48265</c:v>
                </c:pt>
                <c:pt idx="493">
                  <c:v>38977</c:v>
                </c:pt>
                <c:pt idx="494">
                  <c:v>17198</c:v>
                </c:pt>
                <c:pt idx="495">
                  <c:v>18010</c:v>
                </c:pt>
                <c:pt idx="496">
                  <c:v>19779</c:v>
                </c:pt>
                <c:pt idx="497">
                  <c:v>23246</c:v>
                </c:pt>
                <c:pt idx="498">
                  <c:v>27269</c:v>
                </c:pt>
                <c:pt idx="499">
                  <c:v>11258</c:v>
                </c:pt>
                <c:pt idx="500">
                  <c:v>14488</c:v>
                </c:pt>
                <c:pt idx="501">
                  <c:v>21667</c:v>
                </c:pt>
                <c:pt idx="502">
                  <c:v>10201</c:v>
                </c:pt>
                <c:pt idx="503">
                  <c:v>8579</c:v>
                </c:pt>
                <c:pt idx="504">
                  <c:v>19802</c:v>
                </c:pt>
                <c:pt idx="505">
                  <c:v>9659</c:v>
                </c:pt>
                <c:pt idx="506">
                  <c:v>11589</c:v>
                </c:pt>
                <c:pt idx="507">
                  <c:v>32223.999999999996</c:v>
                </c:pt>
                <c:pt idx="508">
                  <c:v>28073</c:v>
                </c:pt>
                <c:pt idx="509">
                  <c:v>34091</c:v>
                </c:pt>
                <c:pt idx="510">
                  <c:v>25609</c:v>
                </c:pt>
                <c:pt idx="511">
                  <c:v>17846</c:v>
                </c:pt>
                <c:pt idx="512">
                  <c:v>9457</c:v>
                </c:pt>
                <c:pt idx="513">
                  <c:v>14527</c:v>
                </c:pt>
                <c:pt idx="514">
                  <c:v>19649</c:v>
                </c:pt>
                <c:pt idx="515">
                  <c:v>18745</c:v>
                </c:pt>
                <c:pt idx="516">
                  <c:v>13761</c:v>
                </c:pt>
                <c:pt idx="517">
                  <c:v>26314</c:v>
                </c:pt>
                <c:pt idx="518">
                  <c:v>48795</c:v>
                </c:pt>
                <c:pt idx="519">
                  <c:v>57478</c:v>
                </c:pt>
                <c:pt idx="520">
                  <c:v>60205</c:v>
                </c:pt>
                <c:pt idx="521">
                  <c:v>42481</c:v>
                </c:pt>
                <c:pt idx="522">
                  <c:v>32853</c:v>
                </c:pt>
                <c:pt idx="523">
                  <c:v>27317</c:v>
                </c:pt>
                <c:pt idx="524">
                  <c:v>20917</c:v>
                </c:pt>
                <c:pt idx="525">
                  <c:v>24727</c:v>
                </c:pt>
                <c:pt idx="526">
                  <c:v>16425</c:v>
                </c:pt>
                <c:pt idx="527">
                  <c:v>23897</c:v>
                </c:pt>
                <c:pt idx="528">
                  <c:v>1984</c:v>
                </c:pt>
                <c:pt idx="529">
                  <c:v>10513</c:v>
                </c:pt>
                <c:pt idx="530">
                  <c:v>12492</c:v>
                </c:pt>
                <c:pt idx="531">
                  <c:v>17941</c:v>
                </c:pt>
                <c:pt idx="532">
                  <c:v>17356</c:v>
                </c:pt>
                <c:pt idx="533">
                  <c:v>27295</c:v>
                </c:pt>
                <c:pt idx="534">
                  <c:v>18258</c:v>
                </c:pt>
                <c:pt idx="535">
                  <c:v>23811</c:v>
                </c:pt>
                <c:pt idx="536">
                  <c:v>10409</c:v>
                </c:pt>
                <c:pt idx="537">
                  <c:v>22018</c:v>
                </c:pt>
                <c:pt idx="538">
                  <c:v>22934</c:v>
                </c:pt>
                <c:pt idx="539">
                  <c:v>6131.1612903225805</c:v>
                </c:pt>
              </c:numCache>
            </c:numRef>
          </c:val>
          <c:smooth val="0"/>
          <c:extLst>
            <c:ext xmlns:c16="http://schemas.microsoft.com/office/drawing/2014/chart" uri="{C3380CC4-5D6E-409C-BE32-E72D297353CC}">
              <c16:uniqueId val="{00000000-CEF6-45CB-BF58-58E0B293AABE}"/>
            </c:ext>
          </c:extLst>
        </c:ser>
        <c:ser>
          <c:idx val="0"/>
          <c:order val="1"/>
          <c:tx>
            <c:strRef>
              <c:f>Sheet1!$AS$3</c:f>
              <c:strCache>
                <c:ptCount val="1"/>
                <c:pt idx="0">
                  <c:v>Energy simulated</c:v>
                </c:pt>
              </c:strCache>
            </c:strRef>
          </c:tx>
          <c:spPr>
            <a:ln w="12700" cap="rnd">
              <a:solidFill>
                <a:srgbClr val="44546A"/>
              </a:solidFill>
              <a:round/>
            </a:ln>
            <a:effectLst/>
          </c:spPr>
          <c:marker>
            <c:symbol val="none"/>
          </c:marker>
          <c:cat>
            <c:numRef>
              <c:f>Sheet1!$P$3:$P$542</c:f>
              <c:numCache>
                <c:formatCode>General</c:formatCode>
                <c:ptCount val="540"/>
                <c:pt idx="0" formatCode="0">
                  <c:v>1970</c:v>
                </c:pt>
                <c:pt idx="1">
                  <c:v>1970</c:v>
                </c:pt>
                <c:pt idx="2">
                  <c:v>1970</c:v>
                </c:pt>
                <c:pt idx="3">
                  <c:v>1970</c:v>
                </c:pt>
                <c:pt idx="4">
                  <c:v>1970</c:v>
                </c:pt>
                <c:pt idx="5">
                  <c:v>1970</c:v>
                </c:pt>
                <c:pt idx="6">
                  <c:v>1970</c:v>
                </c:pt>
                <c:pt idx="7">
                  <c:v>1970</c:v>
                </c:pt>
                <c:pt idx="8">
                  <c:v>1970</c:v>
                </c:pt>
                <c:pt idx="9">
                  <c:v>1970</c:v>
                </c:pt>
                <c:pt idx="10">
                  <c:v>1970</c:v>
                </c:pt>
                <c:pt idx="11">
                  <c:v>1970</c:v>
                </c:pt>
                <c:pt idx="12">
                  <c:v>1971</c:v>
                </c:pt>
                <c:pt idx="13">
                  <c:v>1971</c:v>
                </c:pt>
                <c:pt idx="14">
                  <c:v>1971</c:v>
                </c:pt>
                <c:pt idx="15">
                  <c:v>1971</c:v>
                </c:pt>
                <c:pt idx="16">
                  <c:v>1971</c:v>
                </c:pt>
                <c:pt idx="17">
                  <c:v>1971</c:v>
                </c:pt>
                <c:pt idx="18">
                  <c:v>1971</c:v>
                </c:pt>
                <c:pt idx="19">
                  <c:v>1971</c:v>
                </c:pt>
                <c:pt idx="20">
                  <c:v>1971</c:v>
                </c:pt>
                <c:pt idx="21">
                  <c:v>1971</c:v>
                </c:pt>
                <c:pt idx="22">
                  <c:v>1971</c:v>
                </c:pt>
                <c:pt idx="23">
                  <c:v>1971</c:v>
                </c:pt>
                <c:pt idx="24">
                  <c:v>1972</c:v>
                </c:pt>
                <c:pt idx="25">
                  <c:v>1972</c:v>
                </c:pt>
                <c:pt idx="26">
                  <c:v>1972</c:v>
                </c:pt>
                <c:pt idx="27">
                  <c:v>1972</c:v>
                </c:pt>
                <c:pt idx="28">
                  <c:v>1972</c:v>
                </c:pt>
                <c:pt idx="29">
                  <c:v>1972</c:v>
                </c:pt>
                <c:pt idx="30">
                  <c:v>1972</c:v>
                </c:pt>
                <c:pt idx="31">
                  <c:v>1972</c:v>
                </c:pt>
                <c:pt idx="32">
                  <c:v>1972</c:v>
                </c:pt>
                <c:pt idx="33">
                  <c:v>1972</c:v>
                </c:pt>
                <c:pt idx="34">
                  <c:v>1972</c:v>
                </c:pt>
                <c:pt idx="35">
                  <c:v>1972</c:v>
                </c:pt>
                <c:pt idx="36">
                  <c:v>1973</c:v>
                </c:pt>
                <c:pt idx="37">
                  <c:v>1973</c:v>
                </c:pt>
                <c:pt idx="38">
                  <c:v>1973</c:v>
                </c:pt>
                <c:pt idx="39">
                  <c:v>1973</c:v>
                </c:pt>
                <c:pt idx="40">
                  <c:v>1973</c:v>
                </c:pt>
                <c:pt idx="41">
                  <c:v>1973</c:v>
                </c:pt>
                <c:pt idx="42">
                  <c:v>1973</c:v>
                </c:pt>
                <c:pt idx="43">
                  <c:v>1973</c:v>
                </c:pt>
                <c:pt idx="44">
                  <c:v>1973</c:v>
                </c:pt>
                <c:pt idx="45">
                  <c:v>1973</c:v>
                </c:pt>
                <c:pt idx="46">
                  <c:v>1973</c:v>
                </c:pt>
                <c:pt idx="47">
                  <c:v>1973</c:v>
                </c:pt>
                <c:pt idx="48">
                  <c:v>1974</c:v>
                </c:pt>
                <c:pt idx="49">
                  <c:v>1974</c:v>
                </c:pt>
                <c:pt idx="50">
                  <c:v>1974</c:v>
                </c:pt>
                <c:pt idx="51">
                  <c:v>1974</c:v>
                </c:pt>
                <c:pt idx="52">
                  <c:v>1974</c:v>
                </c:pt>
                <c:pt idx="53">
                  <c:v>1974</c:v>
                </c:pt>
                <c:pt idx="54">
                  <c:v>1974</c:v>
                </c:pt>
                <c:pt idx="55">
                  <c:v>1974</c:v>
                </c:pt>
                <c:pt idx="56">
                  <c:v>1974</c:v>
                </c:pt>
                <c:pt idx="57">
                  <c:v>1974</c:v>
                </c:pt>
                <c:pt idx="58">
                  <c:v>1974</c:v>
                </c:pt>
                <c:pt idx="59">
                  <c:v>1974</c:v>
                </c:pt>
                <c:pt idx="60">
                  <c:v>1975</c:v>
                </c:pt>
                <c:pt idx="61">
                  <c:v>1975</c:v>
                </c:pt>
                <c:pt idx="62">
                  <c:v>1975</c:v>
                </c:pt>
                <c:pt idx="63">
                  <c:v>1975</c:v>
                </c:pt>
                <c:pt idx="64">
                  <c:v>1975</c:v>
                </c:pt>
                <c:pt idx="65">
                  <c:v>1975</c:v>
                </c:pt>
                <c:pt idx="66">
                  <c:v>1975</c:v>
                </c:pt>
                <c:pt idx="67">
                  <c:v>1975</c:v>
                </c:pt>
                <c:pt idx="68">
                  <c:v>1975</c:v>
                </c:pt>
                <c:pt idx="69">
                  <c:v>1975</c:v>
                </c:pt>
                <c:pt idx="70">
                  <c:v>1975</c:v>
                </c:pt>
                <c:pt idx="71">
                  <c:v>1975</c:v>
                </c:pt>
                <c:pt idx="72">
                  <c:v>1976</c:v>
                </c:pt>
                <c:pt idx="73">
                  <c:v>1976</c:v>
                </c:pt>
                <c:pt idx="74">
                  <c:v>1976</c:v>
                </c:pt>
                <c:pt idx="75">
                  <c:v>1976</c:v>
                </c:pt>
                <c:pt idx="76">
                  <c:v>1976</c:v>
                </c:pt>
                <c:pt idx="77">
                  <c:v>1976</c:v>
                </c:pt>
                <c:pt idx="78">
                  <c:v>1976</c:v>
                </c:pt>
                <c:pt idx="79">
                  <c:v>1976</c:v>
                </c:pt>
                <c:pt idx="80">
                  <c:v>1976</c:v>
                </c:pt>
                <c:pt idx="81">
                  <c:v>1976</c:v>
                </c:pt>
                <c:pt idx="82">
                  <c:v>1976</c:v>
                </c:pt>
                <c:pt idx="83">
                  <c:v>1976</c:v>
                </c:pt>
                <c:pt idx="84">
                  <c:v>1977</c:v>
                </c:pt>
                <c:pt idx="85">
                  <c:v>1977</c:v>
                </c:pt>
                <c:pt idx="86">
                  <c:v>1977</c:v>
                </c:pt>
                <c:pt idx="87">
                  <c:v>1977</c:v>
                </c:pt>
                <c:pt idx="88">
                  <c:v>1977</c:v>
                </c:pt>
                <c:pt idx="89">
                  <c:v>1977</c:v>
                </c:pt>
                <c:pt idx="90">
                  <c:v>1977</c:v>
                </c:pt>
                <c:pt idx="91">
                  <c:v>1977</c:v>
                </c:pt>
                <c:pt idx="92">
                  <c:v>1977</c:v>
                </c:pt>
                <c:pt idx="93">
                  <c:v>1977</c:v>
                </c:pt>
                <c:pt idx="94">
                  <c:v>1977</c:v>
                </c:pt>
                <c:pt idx="95">
                  <c:v>1977</c:v>
                </c:pt>
                <c:pt idx="96">
                  <c:v>1978</c:v>
                </c:pt>
                <c:pt idx="97">
                  <c:v>1978</c:v>
                </c:pt>
                <c:pt idx="98">
                  <c:v>1978</c:v>
                </c:pt>
                <c:pt idx="99">
                  <c:v>1978</c:v>
                </c:pt>
                <c:pt idx="100">
                  <c:v>1978</c:v>
                </c:pt>
                <c:pt idx="101">
                  <c:v>1978</c:v>
                </c:pt>
                <c:pt idx="102">
                  <c:v>1978</c:v>
                </c:pt>
                <c:pt idx="103">
                  <c:v>1978</c:v>
                </c:pt>
                <c:pt idx="104">
                  <c:v>1978</c:v>
                </c:pt>
                <c:pt idx="105">
                  <c:v>1978</c:v>
                </c:pt>
                <c:pt idx="106">
                  <c:v>1978</c:v>
                </c:pt>
                <c:pt idx="107">
                  <c:v>1978</c:v>
                </c:pt>
                <c:pt idx="108">
                  <c:v>1979</c:v>
                </c:pt>
                <c:pt idx="109">
                  <c:v>1979</c:v>
                </c:pt>
                <c:pt idx="110">
                  <c:v>1979</c:v>
                </c:pt>
                <c:pt idx="111">
                  <c:v>1979</c:v>
                </c:pt>
                <c:pt idx="112">
                  <c:v>1979</c:v>
                </c:pt>
                <c:pt idx="113">
                  <c:v>1979</c:v>
                </c:pt>
                <c:pt idx="114">
                  <c:v>1979</c:v>
                </c:pt>
                <c:pt idx="115">
                  <c:v>1979</c:v>
                </c:pt>
                <c:pt idx="116">
                  <c:v>1979</c:v>
                </c:pt>
                <c:pt idx="117">
                  <c:v>1979</c:v>
                </c:pt>
                <c:pt idx="118">
                  <c:v>1979</c:v>
                </c:pt>
                <c:pt idx="119">
                  <c:v>1979</c:v>
                </c:pt>
                <c:pt idx="120">
                  <c:v>1980</c:v>
                </c:pt>
                <c:pt idx="121">
                  <c:v>1980</c:v>
                </c:pt>
                <c:pt idx="122">
                  <c:v>1980</c:v>
                </c:pt>
                <c:pt idx="123">
                  <c:v>1980</c:v>
                </c:pt>
                <c:pt idx="124">
                  <c:v>1980</c:v>
                </c:pt>
                <c:pt idx="125">
                  <c:v>1980</c:v>
                </c:pt>
                <c:pt idx="126">
                  <c:v>1980</c:v>
                </c:pt>
                <c:pt idx="127">
                  <c:v>1980</c:v>
                </c:pt>
                <c:pt idx="128">
                  <c:v>1980</c:v>
                </c:pt>
                <c:pt idx="129">
                  <c:v>1980</c:v>
                </c:pt>
                <c:pt idx="130">
                  <c:v>1980</c:v>
                </c:pt>
                <c:pt idx="131">
                  <c:v>1980</c:v>
                </c:pt>
                <c:pt idx="132">
                  <c:v>1981</c:v>
                </c:pt>
                <c:pt idx="133">
                  <c:v>1981</c:v>
                </c:pt>
                <c:pt idx="134">
                  <c:v>1981</c:v>
                </c:pt>
                <c:pt idx="135">
                  <c:v>1981</c:v>
                </c:pt>
                <c:pt idx="136">
                  <c:v>1981</c:v>
                </c:pt>
                <c:pt idx="137">
                  <c:v>1981</c:v>
                </c:pt>
                <c:pt idx="138">
                  <c:v>1981</c:v>
                </c:pt>
                <c:pt idx="139">
                  <c:v>1981</c:v>
                </c:pt>
                <c:pt idx="140">
                  <c:v>1981</c:v>
                </c:pt>
                <c:pt idx="141">
                  <c:v>1981</c:v>
                </c:pt>
                <c:pt idx="142">
                  <c:v>1981</c:v>
                </c:pt>
                <c:pt idx="143">
                  <c:v>1981</c:v>
                </c:pt>
                <c:pt idx="144">
                  <c:v>1982</c:v>
                </c:pt>
                <c:pt idx="145">
                  <c:v>1982</c:v>
                </c:pt>
                <c:pt idx="146">
                  <c:v>1982</c:v>
                </c:pt>
                <c:pt idx="147">
                  <c:v>1982</c:v>
                </c:pt>
                <c:pt idx="148">
                  <c:v>1982</c:v>
                </c:pt>
                <c:pt idx="149">
                  <c:v>1982</c:v>
                </c:pt>
                <c:pt idx="150">
                  <c:v>1982</c:v>
                </c:pt>
                <c:pt idx="151">
                  <c:v>1982</c:v>
                </c:pt>
                <c:pt idx="152">
                  <c:v>1982</c:v>
                </c:pt>
                <c:pt idx="153">
                  <c:v>1982</c:v>
                </c:pt>
                <c:pt idx="154">
                  <c:v>1982</c:v>
                </c:pt>
                <c:pt idx="155">
                  <c:v>1982</c:v>
                </c:pt>
                <c:pt idx="156">
                  <c:v>1983</c:v>
                </c:pt>
                <c:pt idx="157">
                  <c:v>1983</c:v>
                </c:pt>
                <c:pt idx="158">
                  <c:v>1983</c:v>
                </c:pt>
                <c:pt idx="159">
                  <c:v>1983</c:v>
                </c:pt>
                <c:pt idx="160">
                  <c:v>1983</c:v>
                </c:pt>
                <c:pt idx="161">
                  <c:v>1983</c:v>
                </c:pt>
                <c:pt idx="162">
                  <c:v>1983</c:v>
                </c:pt>
                <c:pt idx="163">
                  <c:v>1983</c:v>
                </c:pt>
                <c:pt idx="164">
                  <c:v>1983</c:v>
                </c:pt>
                <c:pt idx="165">
                  <c:v>1983</c:v>
                </c:pt>
                <c:pt idx="166">
                  <c:v>1983</c:v>
                </c:pt>
                <c:pt idx="167">
                  <c:v>1983</c:v>
                </c:pt>
                <c:pt idx="168">
                  <c:v>1984</c:v>
                </c:pt>
                <c:pt idx="169">
                  <c:v>1984</c:v>
                </c:pt>
                <c:pt idx="170">
                  <c:v>1984</c:v>
                </c:pt>
                <c:pt idx="171">
                  <c:v>1984</c:v>
                </c:pt>
                <c:pt idx="172">
                  <c:v>1984</c:v>
                </c:pt>
                <c:pt idx="173">
                  <c:v>1984</c:v>
                </c:pt>
                <c:pt idx="174">
                  <c:v>1984</c:v>
                </c:pt>
                <c:pt idx="175">
                  <c:v>1984</c:v>
                </c:pt>
                <c:pt idx="176">
                  <c:v>1984</c:v>
                </c:pt>
                <c:pt idx="177">
                  <c:v>1984</c:v>
                </c:pt>
                <c:pt idx="178">
                  <c:v>1984</c:v>
                </c:pt>
                <c:pt idx="179">
                  <c:v>1984</c:v>
                </c:pt>
                <c:pt idx="180">
                  <c:v>1985</c:v>
                </c:pt>
                <c:pt idx="181">
                  <c:v>1985</c:v>
                </c:pt>
                <c:pt idx="182">
                  <c:v>1985</c:v>
                </c:pt>
                <c:pt idx="183">
                  <c:v>1985</c:v>
                </c:pt>
                <c:pt idx="184">
                  <c:v>1985</c:v>
                </c:pt>
                <c:pt idx="185">
                  <c:v>1985</c:v>
                </c:pt>
                <c:pt idx="186">
                  <c:v>1985</c:v>
                </c:pt>
                <c:pt idx="187">
                  <c:v>1985</c:v>
                </c:pt>
                <c:pt idx="188">
                  <c:v>1985</c:v>
                </c:pt>
                <c:pt idx="189">
                  <c:v>1985</c:v>
                </c:pt>
                <c:pt idx="190">
                  <c:v>1985</c:v>
                </c:pt>
                <c:pt idx="191">
                  <c:v>1985</c:v>
                </c:pt>
                <c:pt idx="192">
                  <c:v>1986</c:v>
                </c:pt>
                <c:pt idx="193">
                  <c:v>1986</c:v>
                </c:pt>
                <c:pt idx="194">
                  <c:v>1986</c:v>
                </c:pt>
                <c:pt idx="195">
                  <c:v>1986</c:v>
                </c:pt>
                <c:pt idx="196">
                  <c:v>1986</c:v>
                </c:pt>
                <c:pt idx="197">
                  <c:v>1986</c:v>
                </c:pt>
                <c:pt idx="198">
                  <c:v>1986</c:v>
                </c:pt>
                <c:pt idx="199">
                  <c:v>1986</c:v>
                </c:pt>
                <c:pt idx="200">
                  <c:v>1986</c:v>
                </c:pt>
                <c:pt idx="201">
                  <c:v>1986</c:v>
                </c:pt>
                <c:pt idx="202">
                  <c:v>1986</c:v>
                </c:pt>
                <c:pt idx="203">
                  <c:v>1986</c:v>
                </c:pt>
                <c:pt idx="204">
                  <c:v>1987</c:v>
                </c:pt>
                <c:pt idx="205">
                  <c:v>1987</c:v>
                </c:pt>
                <c:pt idx="206">
                  <c:v>1987</c:v>
                </c:pt>
                <c:pt idx="207">
                  <c:v>1987</c:v>
                </c:pt>
                <c:pt idx="208">
                  <c:v>1987</c:v>
                </c:pt>
                <c:pt idx="209">
                  <c:v>1987</c:v>
                </c:pt>
                <c:pt idx="210">
                  <c:v>1987</c:v>
                </c:pt>
                <c:pt idx="211">
                  <c:v>1987</c:v>
                </c:pt>
                <c:pt idx="212">
                  <c:v>1987</c:v>
                </c:pt>
                <c:pt idx="213">
                  <c:v>1987</c:v>
                </c:pt>
                <c:pt idx="214">
                  <c:v>1987</c:v>
                </c:pt>
                <c:pt idx="215">
                  <c:v>1987</c:v>
                </c:pt>
                <c:pt idx="216">
                  <c:v>1988</c:v>
                </c:pt>
                <c:pt idx="217">
                  <c:v>1988</c:v>
                </c:pt>
                <c:pt idx="218">
                  <c:v>1988</c:v>
                </c:pt>
                <c:pt idx="219">
                  <c:v>1988</c:v>
                </c:pt>
                <c:pt idx="220">
                  <c:v>1988</c:v>
                </c:pt>
                <c:pt idx="221">
                  <c:v>1988</c:v>
                </c:pt>
                <c:pt idx="222">
                  <c:v>1988</c:v>
                </c:pt>
                <c:pt idx="223">
                  <c:v>1988</c:v>
                </c:pt>
                <c:pt idx="224">
                  <c:v>1988</c:v>
                </c:pt>
                <c:pt idx="225">
                  <c:v>1988</c:v>
                </c:pt>
                <c:pt idx="226">
                  <c:v>1988</c:v>
                </c:pt>
                <c:pt idx="227">
                  <c:v>1988</c:v>
                </c:pt>
                <c:pt idx="228">
                  <c:v>1989</c:v>
                </c:pt>
                <c:pt idx="229">
                  <c:v>1989</c:v>
                </c:pt>
                <c:pt idx="230">
                  <c:v>1989</c:v>
                </c:pt>
                <c:pt idx="231">
                  <c:v>1989</c:v>
                </c:pt>
                <c:pt idx="232">
                  <c:v>1989</c:v>
                </c:pt>
                <c:pt idx="233">
                  <c:v>1989</c:v>
                </c:pt>
                <c:pt idx="234">
                  <c:v>1989</c:v>
                </c:pt>
                <c:pt idx="235">
                  <c:v>1989</c:v>
                </c:pt>
                <c:pt idx="236">
                  <c:v>1989</c:v>
                </c:pt>
                <c:pt idx="237">
                  <c:v>1989</c:v>
                </c:pt>
                <c:pt idx="238">
                  <c:v>1989</c:v>
                </c:pt>
                <c:pt idx="239">
                  <c:v>1989</c:v>
                </c:pt>
                <c:pt idx="240">
                  <c:v>1990</c:v>
                </c:pt>
                <c:pt idx="241">
                  <c:v>1990</c:v>
                </c:pt>
                <c:pt idx="242">
                  <c:v>1990</c:v>
                </c:pt>
                <c:pt idx="243">
                  <c:v>1990</c:v>
                </c:pt>
                <c:pt idx="244">
                  <c:v>1990</c:v>
                </c:pt>
                <c:pt idx="245">
                  <c:v>1990</c:v>
                </c:pt>
                <c:pt idx="246">
                  <c:v>1990</c:v>
                </c:pt>
                <c:pt idx="247">
                  <c:v>1990</c:v>
                </c:pt>
                <c:pt idx="248">
                  <c:v>1990</c:v>
                </c:pt>
                <c:pt idx="249">
                  <c:v>1990</c:v>
                </c:pt>
                <c:pt idx="250">
                  <c:v>1990</c:v>
                </c:pt>
                <c:pt idx="251">
                  <c:v>1990</c:v>
                </c:pt>
                <c:pt idx="252">
                  <c:v>1991</c:v>
                </c:pt>
                <c:pt idx="253">
                  <c:v>1991</c:v>
                </c:pt>
                <c:pt idx="254">
                  <c:v>1991</c:v>
                </c:pt>
                <c:pt idx="255">
                  <c:v>1991</c:v>
                </c:pt>
                <c:pt idx="256">
                  <c:v>1991</c:v>
                </c:pt>
                <c:pt idx="257">
                  <c:v>1991</c:v>
                </c:pt>
                <c:pt idx="258">
                  <c:v>1991</c:v>
                </c:pt>
                <c:pt idx="259">
                  <c:v>1991</c:v>
                </c:pt>
                <c:pt idx="260">
                  <c:v>1991</c:v>
                </c:pt>
                <c:pt idx="261">
                  <c:v>1991</c:v>
                </c:pt>
                <c:pt idx="262">
                  <c:v>1991</c:v>
                </c:pt>
                <c:pt idx="263">
                  <c:v>1991</c:v>
                </c:pt>
                <c:pt idx="264">
                  <c:v>1992</c:v>
                </c:pt>
                <c:pt idx="265">
                  <c:v>1992</c:v>
                </c:pt>
                <c:pt idx="266">
                  <c:v>1992</c:v>
                </c:pt>
                <c:pt idx="267">
                  <c:v>1992</c:v>
                </c:pt>
                <c:pt idx="268">
                  <c:v>1992</c:v>
                </c:pt>
                <c:pt idx="269">
                  <c:v>1992</c:v>
                </c:pt>
                <c:pt idx="270">
                  <c:v>1992</c:v>
                </c:pt>
                <c:pt idx="271">
                  <c:v>1992</c:v>
                </c:pt>
                <c:pt idx="272">
                  <c:v>1992</c:v>
                </c:pt>
                <c:pt idx="273">
                  <c:v>1992</c:v>
                </c:pt>
                <c:pt idx="274">
                  <c:v>1992</c:v>
                </c:pt>
                <c:pt idx="275">
                  <c:v>1992</c:v>
                </c:pt>
                <c:pt idx="276">
                  <c:v>1993</c:v>
                </c:pt>
                <c:pt idx="277">
                  <c:v>1993</c:v>
                </c:pt>
                <c:pt idx="278">
                  <c:v>1993</c:v>
                </c:pt>
                <c:pt idx="279">
                  <c:v>1993</c:v>
                </c:pt>
                <c:pt idx="280">
                  <c:v>1993</c:v>
                </c:pt>
                <c:pt idx="281">
                  <c:v>1993</c:v>
                </c:pt>
                <c:pt idx="282">
                  <c:v>1993</c:v>
                </c:pt>
                <c:pt idx="283">
                  <c:v>1993</c:v>
                </c:pt>
                <c:pt idx="284">
                  <c:v>1993</c:v>
                </c:pt>
                <c:pt idx="285">
                  <c:v>1993</c:v>
                </c:pt>
                <c:pt idx="286">
                  <c:v>1993</c:v>
                </c:pt>
                <c:pt idx="287">
                  <c:v>1993</c:v>
                </c:pt>
                <c:pt idx="288">
                  <c:v>1994</c:v>
                </c:pt>
                <c:pt idx="289">
                  <c:v>1994</c:v>
                </c:pt>
                <c:pt idx="290">
                  <c:v>1994</c:v>
                </c:pt>
                <c:pt idx="291">
                  <c:v>1994</c:v>
                </c:pt>
                <c:pt idx="292">
                  <c:v>1994</c:v>
                </c:pt>
                <c:pt idx="293">
                  <c:v>1994</c:v>
                </c:pt>
                <c:pt idx="294">
                  <c:v>1994</c:v>
                </c:pt>
                <c:pt idx="295">
                  <c:v>1994</c:v>
                </c:pt>
                <c:pt idx="296">
                  <c:v>1994</c:v>
                </c:pt>
                <c:pt idx="297">
                  <c:v>1994</c:v>
                </c:pt>
                <c:pt idx="298">
                  <c:v>1994</c:v>
                </c:pt>
                <c:pt idx="299">
                  <c:v>1994</c:v>
                </c:pt>
                <c:pt idx="300">
                  <c:v>1995</c:v>
                </c:pt>
                <c:pt idx="301">
                  <c:v>1995</c:v>
                </c:pt>
                <c:pt idx="302">
                  <c:v>1995</c:v>
                </c:pt>
                <c:pt idx="303">
                  <c:v>1995</c:v>
                </c:pt>
                <c:pt idx="304">
                  <c:v>1995</c:v>
                </c:pt>
                <c:pt idx="305">
                  <c:v>1995</c:v>
                </c:pt>
                <c:pt idx="306">
                  <c:v>1995</c:v>
                </c:pt>
                <c:pt idx="307">
                  <c:v>1995</c:v>
                </c:pt>
                <c:pt idx="308">
                  <c:v>1995</c:v>
                </c:pt>
                <c:pt idx="309">
                  <c:v>1995</c:v>
                </c:pt>
                <c:pt idx="310">
                  <c:v>1995</c:v>
                </c:pt>
                <c:pt idx="311">
                  <c:v>1995</c:v>
                </c:pt>
                <c:pt idx="312">
                  <c:v>1996</c:v>
                </c:pt>
                <c:pt idx="313">
                  <c:v>1996</c:v>
                </c:pt>
                <c:pt idx="314">
                  <c:v>1996</c:v>
                </c:pt>
                <c:pt idx="315">
                  <c:v>1996</c:v>
                </c:pt>
                <c:pt idx="316">
                  <c:v>1996</c:v>
                </c:pt>
                <c:pt idx="317">
                  <c:v>1996</c:v>
                </c:pt>
                <c:pt idx="318">
                  <c:v>1996</c:v>
                </c:pt>
                <c:pt idx="319">
                  <c:v>1996</c:v>
                </c:pt>
                <c:pt idx="320">
                  <c:v>1996</c:v>
                </c:pt>
                <c:pt idx="321">
                  <c:v>1996</c:v>
                </c:pt>
                <c:pt idx="322">
                  <c:v>1996</c:v>
                </c:pt>
                <c:pt idx="323">
                  <c:v>1996</c:v>
                </c:pt>
                <c:pt idx="324">
                  <c:v>1997</c:v>
                </c:pt>
                <c:pt idx="325">
                  <c:v>1997</c:v>
                </c:pt>
                <c:pt idx="326">
                  <c:v>1997</c:v>
                </c:pt>
                <c:pt idx="327">
                  <c:v>1997</c:v>
                </c:pt>
                <c:pt idx="328">
                  <c:v>1997</c:v>
                </c:pt>
                <c:pt idx="329">
                  <c:v>1997</c:v>
                </c:pt>
                <c:pt idx="330">
                  <c:v>1997</c:v>
                </c:pt>
                <c:pt idx="331">
                  <c:v>1997</c:v>
                </c:pt>
                <c:pt idx="332">
                  <c:v>1997</c:v>
                </c:pt>
                <c:pt idx="333">
                  <c:v>1997</c:v>
                </c:pt>
                <c:pt idx="334">
                  <c:v>1997</c:v>
                </c:pt>
                <c:pt idx="335">
                  <c:v>1997</c:v>
                </c:pt>
                <c:pt idx="336">
                  <c:v>1998</c:v>
                </c:pt>
                <c:pt idx="337">
                  <c:v>1998</c:v>
                </c:pt>
                <c:pt idx="338">
                  <c:v>1998</c:v>
                </c:pt>
                <c:pt idx="339">
                  <c:v>1998</c:v>
                </c:pt>
                <c:pt idx="340">
                  <c:v>1998</c:v>
                </c:pt>
                <c:pt idx="341">
                  <c:v>1998</c:v>
                </c:pt>
                <c:pt idx="342">
                  <c:v>1998</c:v>
                </c:pt>
                <c:pt idx="343">
                  <c:v>1998</c:v>
                </c:pt>
                <c:pt idx="344">
                  <c:v>1998</c:v>
                </c:pt>
                <c:pt idx="345">
                  <c:v>1998</c:v>
                </c:pt>
                <c:pt idx="346">
                  <c:v>1998</c:v>
                </c:pt>
                <c:pt idx="347">
                  <c:v>1998</c:v>
                </c:pt>
                <c:pt idx="348">
                  <c:v>1999</c:v>
                </c:pt>
                <c:pt idx="349">
                  <c:v>1999</c:v>
                </c:pt>
                <c:pt idx="350">
                  <c:v>1999</c:v>
                </c:pt>
                <c:pt idx="351">
                  <c:v>1999</c:v>
                </c:pt>
                <c:pt idx="352">
                  <c:v>1999</c:v>
                </c:pt>
                <c:pt idx="353">
                  <c:v>1999</c:v>
                </c:pt>
                <c:pt idx="354">
                  <c:v>1999</c:v>
                </c:pt>
                <c:pt idx="355">
                  <c:v>1999</c:v>
                </c:pt>
                <c:pt idx="356">
                  <c:v>1999</c:v>
                </c:pt>
                <c:pt idx="357">
                  <c:v>1999</c:v>
                </c:pt>
                <c:pt idx="358">
                  <c:v>1999</c:v>
                </c:pt>
                <c:pt idx="359">
                  <c:v>1999</c:v>
                </c:pt>
                <c:pt idx="360">
                  <c:v>2000</c:v>
                </c:pt>
                <c:pt idx="361">
                  <c:v>2000</c:v>
                </c:pt>
                <c:pt idx="362">
                  <c:v>2000</c:v>
                </c:pt>
                <c:pt idx="363">
                  <c:v>2000</c:v>
                </c:pt>
                <c:pt idx="364">
                  <c:v>2000</c:v>
                </c:pt>
                <c:pt idx="365">
                  <c:v>2000</c:v>
                </c:pt>
                <c:pt idx="366">
                  <c:v>2000</c:v>
                </c:pt>
                <c:pt idx="367">
                  <c:v>2000</c:v>
                </c:pt>
                <c:pt idx="368">
                  <c:v>2000</c:v>
                </c:pt>
                <c:pt idx="369">
                  <c:v>2000</c:v>
                </c:pt>
                <c:pt idx="370">
                  <c:v>2000</c:v>
                </c:pt>
                <c:pt idx="371">
                  <c:v>2000</c:v>
                </c:pt>
                <c:pt idx="372">
                  <c:v>2001</c:v>
                </c:pt>
                <c:pt idx="373">
                  <c:v>2001</c:v>
                </c:pt>
                <c:pt idx="374">
                  <c:v>2001</c:v>
                </c:pt>
                <c:pt idx="375">
                  <c:v>2001</c:v>
                </c:pt>
                <c:pt idx="376">
                  <c:v>2001</c:v>
                </c:pt>
                <c:pt idx="377">
                  <c:v>2001</c:v>
                </c:pt>
                <c:pt idx="378">
                  <c:v>2001</c:v>
                </c:pt>
                <c:pt idx="379">
                  <c:v>2001</c:v>
                </c:pt>
                <c:pt idx="380">
                  <c:v>2001</c:v>
                </c:pt>
                <c:pt idx="381">
                  <c:v>2001</c:v>
                </c:pt>
                <c:pt idx="382">
                  <c:v>2001</c:v>
                </c:pt>
                <c:pt idx="383">
                  <c:v>2001</c:v>
                </c:pt>
                <c:pt idx="384">
                  <c:v>2002</c:v>
                </c:pt>
                <c:pt idx="385">
                  <c:v>2002</c:v>
                </c:pt>
                <c:pt idx="386">
                  <c:v>2002</c:v>
                </c:pt>
                <c:pt idx="387">
                  <c:v>2002</c:v>
                </c:pt>
                <c:pt idx="388">
                  <c:v>2002</c:v>
                </c:pt>
                <c:pt idx="389">
                  <c:v>2002</c:v>
                </c:pt>
                <c:pt idx="390">
                  <c:v>2002</c:v>
                </c:pt>
                <c:pt idx="391">
                  <c:v>2002</c:v>
                </c:pt>
                <c:pt idx="392">
                  <c:v>2002</c:v>
                </c:pt>
                <c:pt idx="393">
                  <c:v>2002</c:v>
                </c:pt>
                <c:pt idx="394">
                  <c:v>2002</c:v>
                </c:pt>
                <c:pt idx="395">
                  <c:v>2002</c:v>
                </c:pt>
                <c:pt idx="396">
                  <c:v>2003</c:v>
                </c:pt>
                <c:pt idx="397">
                  <c:v>2003</c:v>
                </c:pt>
                <c:pt idx="398">
                  <c:v>2003</c:v>
                </c:pt>
                <c:pt idx="399">
                  <c:v>2003</c:v>
                </c:pt>
                <c:pt idx="400">
                  <c:v>2003</c:v>
                </c:pt>
                <c:pt idx="401">
                  <c:v>2003</c:v>
                </c:pt>
                <c:pt idx="402">
                  <c:v>2003</c:v>
                </c:pt>
                <c:pt idx="403">
                  <c:v>2003</c:v>
                </c:pt>
                <c:pt idx="404">
                  <c:v>2003</c:v>
                </c:pt>
                <c:pt idx="405">
                  <c:v>2003</c:v>
                </c:pt>
                <c:pt idx="406">
                  <c:v>2003</c:v>
                </c:pt>
                <c:pt idx="407">
                  <c:v>2003</c:v>
                </c:pt>
                <c:pt idx="408">
                  <c:v>2004</c:v>
                </c:pt>
                <c:pt idx="409">
                  <c:v>2004</c:v>
                </c:pt>
                <c:pt idx="410">
                  <c:v>2004</c:v>
                </c:pt>
                <c:pt idx="411">
                  <c:v>2004</c:v>
                </c:pt>
                <c:pt idx="412">
                  <c:v>2004</c:v>
                </c:pt>
                <c:pt idx="413">
                  <c:v>2004</c:v>
                </c:pt>
                <c:pt idx="414">
                  <c:v>2004</c:v>
                </c:pt>
                <c:pt idx="415">
                  <c:v>2004</c:v>
                </c:pt>
                <c:pt idx="416">
                  <c:v>2004</c:v>
                </c:pt>
                <c:pt idx="417">
                  <c:v>2004</c:v>
                </c:pt>
                <c:pt idx="418">
                  <c:v>2004</c:v>
                </c:pt>
                <c:pt idx="419">
                  <c:v>2004</c:v>
                </c:pt>
                <c:pt idx="420">
                  <c:v>2005</c:v>
                </c:pt>
                <c:pt idx="421">
                  <c:v>2005</c:v>
                </c:pt>
                <c:pt idx="422">
                  <c:v>2005</c:v>
                </c:pt>
                <c:pt idx="423">
                  <c:v>2005</c:v>
                </c:pt>
                <c:pt idx="424">
                  <c:v>2005</c:v>
                </c:pt>
                <c:pt idx="425">
                  <c:v>2005</c:v>
                </c:pt>
                <c:pt idx="426">
                  <c:v>2005</c:v>
                </c:pt>
                <c:pt idx="427">
                  <c:v>2005</c:v>
                </c:pt>
                <c:pt idx="428">
                  <c:v>2005</c:v>
                </c:pt>
                <c:pt idx="429">
                  <c:v>2005</c:v>
                </c:pt>
                <c:pt idx="430">
                  <c:v>2005</c:v>
                </c:pt>
                <c:pt idx="431">
                  <c:v>2005</c:v>
                </c:pt>
                <c:pt idx="432">
                  <c:v>2006</c:v>
                </c:pt>
                <c:pt idx="433">
                  <c:v>2006</c:v>
                </c:pt>
                <c:pt idx="434">
                  <c:v>2006</c:v>
                </c:pt>
                <c:pt idx="435">
                  <c:v>2006</c:v>
                </c:pt>
                <c:pt idx="436">
                  <c:v>2006</c:v>
                </c:pt>
                <c:pt idx="437">
                  <c:v>2006</c:v>
                </c:pt>
                <c:pt idx="438">
                  <c:v>2006</c:v>
                </c:pt>
                <c:pt idx="439">
                  <c:v>2006</c:v>
                </c:pt>
                <c:pt idx="440">
                  <c:v>2006</c:v>
                </c:pt>
                <c:pt idx="441">
                  <c:v>2006</c:v>
                </c:pt>
                <c:pt idx="442">
                  <c:v>2006</c:v>
                </c:pt>
                <c:pt idx="443">
                  <c:v>2006</c:v>
                </c:pt>
                <c:pt idx="444">
                  <c:v>2007</c:v>
                </c:pt>
                <c:pt idx="445">
                  <c:v>2007</c:v>
                </c:pt>
                <c:pt idx="446">
                  <c:v>2007</c:v>
                </c:pt>
                <c:pt idx="447">
                  <c:v>2007</c:v>
                </c:pt>
                <c:pt idx="448">
                  <c:v>2007</c:v>
                </c:pt>
                <c:pt idx="449">
                  <c:v>2007</c:v>
                </c:pt>
                <c:pt idx="450">
                  <c:v>2007</c:v>
                </c:pt>
                <c:pt idx="451">
                  <c:v>2007</c:v>
                </c:pt>
                <c:pt idx="452">
                  <c:v>2007</c:v>
                </c:pt>
                <c:pt idx="453">
                  <c:v>2007</c:v>
                </c:pt>
                <c:pt idx="454">
                  <c:v>2007</c:v>
                </c:pt>
                <c:pt idx="455">
                  <c:v>2007</c:v>
                </c:pt>
                <c:pt idx="456">
                  <c:v>2008</c:v>
                </c:pt>
                <c:pt idx="457">
                  <c:v>2008</c:v>
                </c:pt>
                <c:pt idx="458">
                  <c:v>2008</c:v>
                </c:pt>
                <c:pt idx="459">
                  <c:v>2008</c:v>
                </c:pt>
                <c:pt idx="460">
                  <c:v>2008</c:v>
                </c:pt>
                <c:pt idx="461">
                  <c:v>2008</c:v>
                </c:pt>
                <c:pt idx="462">
                  <c:v>2008</c:v>
                </c:pt>
                <c:pt idx="463">
                  <c:v>2008</c:v>
                </c:pt>
                <c:pt idx="464">
                  <c:v>2008</c:v>
                </c:pt>
                <c:pt idx="465">
                  <c:v>2008</c:v>
                </c:pt>
                <c:pt idx="466">
                  <c:v>2008</c:v>
                </c:pt>
                <c:pt idx="467">
                  <c:v>2008</c:v>
                </c:pt>
                <c:pt idx="468">
                  <c:v>2009</c:v>
                </c:pt>
                <c:pt idx="469">
                  <c:v>2009</c:v>
                </c:pt>
                <c:pt idx="470">
                  <c:v>2009</c:v>
                </c:pt>
                <c:pt idx="471">
                  <c:v>2009</c:v>
                </c:pt>
                <c:pt idx="472">
                  <c:v>2009</c:v>
                </c:pt>
                <c:pt idx="473">
                  <c:v>2009</c:v>
                </c:pt>
                <c:pt idx="474">
                  <c:v>2009</c:v>
                </c:pt>
                <c:pt idx="475">
                  <c:v>2009</c:v>
                </c:pt>
                <c:pt idx="476">
                  <c:v>2009</c:v>
                </c:pt>
                <c:pt idx="477">
                  <c:v>2009</c:v>
                </c:pt>
                <c:pt idx="478">
                  <c:v>2009</c:v>
                </c:pt>
                <c:pt idx="479">
                  <c:v>2009</c:v>
                </c:pt>
                <c:pt idx="480">
                  <c:v>2010</c:v>
                </c:pt>
                <c:pt idx="481">
                  <c:v>2010</c:v>
                </c:pt>
                <c:pt idx="482">
                  <c:v>2010</c:v>
                </c:pt>
                <c:pt idx="483">
                  <c:v>2010</c:v>
                </c:pt>
                <c:pt idx="484">
                  <c:v>2010</c:v>
                </c:pt>
                <c:pt idx="485">
                  <c:v>2010</c:v>
                </c:pt>
                <c:pt idx="486">
                  <c:v>2010</c:v>
                </c:pt>
                <c:pt idx="487">
                  <c:v>2010</c:v>
                </c:pt>
                <c:pt idx="488">
                  <c:v>2010</c:v>
                </c:pt>
                <c:pt idx="489">
                  <c:v>2010</c:v>
                </c:pt>
                <c:pt idx="490">
                  <c:v>2010</c:v>
                </c:pt>
                <c:pt idx="491">
                  <c:v>2010</c:v>
                </c:pt>
                <c:pt idx="492">
                  <c:v>2011</c:v>
                </c:pt>
                <c:pt idx="493">
                  <c:v>2011</c:v>
                </c:pt>
                <c:pt idx="494">
                  <c:v>2011</c:v>
                </c:pt>
                <c:pt idx="495">
                  <c:v>2011</c:v>
                </c:pt>
                <c:pt idx="496">
                  <c:v>2011</c:v>
                </c:pt>
                <c:pt idx="497">
                  <c:v>2011</c:v>
                </c:pt>
                <c:pt idx="498">
                  <c:v>2011</c:v>
                </c:pt>
                <c:pt idx="499">
                  <c:v>2011</c:v>
                </c:pt>
                <c:pt idx="500">
                  <c:v>2011</c:v>
                </c:pt>
                <c:pt idx="501">
                  <c:v>2011</c:v>
                </c:pt>
                <c:pt idx="502">
                  <c:v>2011</c:v>
                </c:pt>
                <c:pt idx="503">
                  <c:v>2011</c:v>
                </c:pt>
                <c:pt idx="504">
                  <c:v>2012</c:v>
                </c:pt>
                <c:pt idx="505">
                  <c:v>2012</c:v>
                </c:pt>
                <c:pt idx="506">
                  <c:v>2012</c:v>
                </c:pt>
                <c:pt idx="507">
                  <c:v>2012</c:v>
                </c:pt>
                <c:pt idx="508">
                  <c:v>2012</c:v>
                </c:pt>
                <c:pt idx="509">
                  <c:v>2012</c:v>
                </c:pt>
                <c:pt idx="510">
                  <c:v>2012</c:v>
                </c:pt>
                <c:pt idx="511">
                  <c:v>2012</c:v>
                </c:pt>
                <c:pt idx="512">
                  <c:v>2012</c:v>
                </c:pt>
                <c:pt idx="513">
                  <c:v>2012</c:v>
                </c:pt>
                <c:pt idx="514">
                  <c:v>2012</c:v>
                </c:pt>
                <c:pt idx="515">
                  <c:v>2012</c:v>
                </c:pt>
                <c:pt idx="516">
                  <c:v>2013</c:v>
                </c:pt>
                <c:pt idx="517">
                  <c:v>2013</c:v>
                </c:pt>
                <c:pt idx="518">
                  <c:v>2013</c:v>
                </c:pt>
                <c:pt idx="519">
                  <c:v>2013</c:v>
                </c:pt>
                <c:pt idx="520">
                  <c:v>2013</c:v>
                </c:pt>
                <c:pt idx="521">
                  <c:v>2013</c:v>
                </c:pt>
                <c:pt idx="522">
                  <c:v>2013</c:v>
                </c:pt>
                <c:pt idx="523">
                  <c:v>2013</c:v>
                </c:pt>
                <c:pt idx="524">
                  <c:v>2013</c:v>
                </c:pt>
                <c:pt idx="525">
                  <c:v>2013</c:v>
                </c:pt>
                <c:pt idx="526">
                  <c:v>2013</c:v>
                </c:pt>
                <c:pt idx="527">
                  <c:v>2013</c:v>
                </c:pt>
                <c:pt idx="528">
                  <c:v>2014</c:v>
                </c:pt>
                <c:pt idx="529">
                  <c:v>2014</c:v>
                </c:pt>
                <c:pt idx="530">
                  <c:v>2014</c:v>
                </c:pt>
                <c:pt idx="531">
                  <c:v>2014</c:v>
                </c:pt>
                <c:pt idx="532">
                  <c:v>2014</c:v>
                </c:pt>
                <c:pt idx="533">
                  <c:v>2014</c:v>
                </c:pt>
                <c:pt idx="534">
                  <c:v>2014</c:v>
                </c:pt>
                <c:pt idx="535">
                  <c:v>2014</c:v>
                </c:pt>
                <c:pt idx="536">
                  <c:v>2014</c:v>
                </c:pt>
                <c:pt idx="537">
                  <c:v>2014</c:v>
                </c:pt>
                <c:pt idx="538">
                  <c:v>2014</c:v>
                </c:pt>
                <c:pt idx="539">
                  <c:v>2014</c:v>
                </c:pt>
              </c:numCache>
            </c:numRef>
          </c:cat>
          <c:val>
            <c:numRef>
              <c:f>Sheet1!$X$3:$X$542</c:f>
              <c:numCache>
                <c:formatCode>#,##0</c:formatCode>
                <c:ptCount val="540"/>
                <c:pt idx="0">
                  <c:v>55731.900000000009</c:v>
                </c:pt>
                <c:pt idx="1">
                  <c:v>48435</c:v>
                </c:pt>
                <c:pt idx="2">
                  <c:v>50441.200000000004</c:v>
                </c:pt>
                <c:pt idx="3">
                  <c:v>52143.8</c:v>
                </c:pt>
                <c:pt idx="4">
                  <c:v>59522.499999999964</c:v>
                </c:pt>
                <c:pt idx="5">
                  <c:v>57071.799999999967</c:v>
                </c:pt>
                <c:pt idx="6">
                  <c:v>38703.399999999994</c:v>
                </c:pt>
                <c:pt idx="7">
                  <c:v>33739.799999999996</c:v>
                </c:pt>
                <c:pt idx="8">
                  <c:v>23436.000000000004</c:v>
                </c:pt>
                <c:pt idx="9">
                  <c:v>19887.200000000004</c:v>
                </c:pt>
                <c:pt idx="10">
                  <c:v>25586.199999999993</c:v>
                </c:pt>
                <c:pt idx="11">
                  <c:v>19196.7</c:v>
                </c:pt>
                <c:pt idx="12">
                  <c:v>33714.6</c:v>
                </c:pt>
                <c:pt idx="13">
                  <c:v>28970.800000000003</c:v>
                </c:pt>
                <c:pt idx="14">
                  <c:v>30645.900000000005</c:v>
                </c:pt>
                <c:pt idx="15">
                  <c:v>36341.900000000009</c:v>
                </c:pt>
                <c:pt idx="16">
                  <c:v>24957.200000000004</c:v>
                </c:pt>
                <c:pt idx="17">
                  <c:v>27505.399999999994</c:v>
                </c:pt>
                <c:pt idx="18">
                  <c:v>17037.5</c:v>
                </c:pt>
                <c:pt idx="19">
                  <c:v>15080.200000000004</c:v>
                </c:pt>
                <c:pt idx="20">
                  <c:v>25195.799999999996</c:v>
                </c:pt>
                <c:pt idx="21">
                  <c:v>24290.3</c:v>
                </c:pt>
                <c:pt idx="22">
                  <c:v>18097.999999999996</c:v>
                </c:pt>
                <c:pt idx="23">
                  <c:v>14577.800000000001</c:v>
                </c:pt>
                <c:pt idx="24">
                  <c:v>17967.100000000002</c:v>
                </c:pt>
                <c:pt idx="25">
                  <c:v>21220.399999999998</c:v>
                </c:pt>
                <c:pt idx="26">
                  <c:v>21882.900000000005</c:v>
                </c:pt>
                <c:pt idx="27">
                  <c:v>32952.400000000001</c:v>
                </c:pt>
                <c:pt idx="28">
                  <c:v>12427.699999999999</c:v>
                </c:pt>
                <c:pt idx="29">
                  <c:v>13838.999999999998</c:v>
                </c:pt>
                <c:pt idx="30">
                  <c:v>21084.500000000007</c:v>
                </c:pt>
                <c:pt idx="31">
                  <c:v>22004.9</c:v>
                </c:pt>
                <c:pt idx="32">
                  <c:v>27588.3</c:v>
                </c:pt>
                <c:pt idx="33">
                  <c:v>27093.8</c:v>
                </c:pt>
                <c:pt idx="34">
                  <c:v>29831.099999999995</c:v>
                </c:pt>
                <c:pt idx="35">
                  <c:v>22869.000000000004</c:v>
                </c:pt>
                <c:pt idx="36">
                  <c:v>23892.699999999993</c:v>
                </c:pt>
                <c:pt idx="37">
                  <c:v>17874.999999999996</c:v>
                </c:pt>
                <c:pt idx="38">
                  <c:v>18792.2</c:v>
                </c:pt>
                <c:pt idx="39">
                  <c:v>21133.4</c:v>
                </c:pt>
                <c:pt idx="40">
                  <c:v>26716.399999999998</c:v>
                </c:pt>
                <c:pt idx="41">
                  <c:v>14527.099999999999</c:v>
                </c:pt>
                <c:pt idx="42">
                  <c:v>21759</c:v>
                </c:pt>
                <c:pt idx="43">
                  <c:v>18354.5</c:v>
                </c:pt>
                <c:pt idx="44">
                  <c:v>24833.800000000003</c:v>
                </c:pt>
                <c:pt idx="45">
                  <c:v>21502.900000000005</c:v>
                </c:pt>
                <c:pt idx="46">
                  <c:v>16989.600000000006</c:v>
                </c:pt>
                <c:pt idx="47">
                  <c:v>28411.000000000004</c:v>
                </c:pt>
                <c:pt idx="48">
                  <c:v>19469.399999999998</c:v>
                </c:pt>
                <c:pt idx="49">
                  <c:v>29130.000000000004</c:v>
                </c:pt>
                <c:pt idx="50">
                  <c:v>28064.000000000007</c:v>
                </c:pt>
                <c:pt idx="51">
                  <c:v>25207.599999999999</c:v>
                </c:pt>
                <c:pt idx="52">
                  <c:v>46218.799999999996</c:v>
                </c:pt>
                <c:pt idx="53">
                  <c:v>40290.1</c:v>
                </c:pt>
                <c:pt idx="54">
                  <c:v>30239.699999999997</c:v>
                </c:pt>
                <c:pt idx="55">
                  <c:v>18040.5</c:v>
                </c:pt>
                <c:pt idx="56">
                  <c:v>25150.3</c:v>
                </c:pt>
                <c:pt idx="57">
                  <c:v>32326.699999999997</c:v>
                </c:pt>
                <c:pt idx="58">
                  <c:v>24550.999999999996</c:v>
                </c:pt>
                <c:pt idx="59">
                  <c:v>37673.999999999993</c:v>
                </c:pt>
                <c:pt idx="60">
                  <c:v>28768.399999999998</c:v>
                </c:pt>
                <c:pt idx="61">
                  <c:v>14580.800000000001</c:v>
                </c:pt>
                <c:pt idx="62">
                  <c:v>12278.9</c:v>
                </c:pt>
                <c:pt idx="63">
                  <c:v>16243</c:v>
                </c:pt>
                <c:pt idx="64">
                  <c:v>18288.199999999997</c:v>
                </c:pt>
                <c:pt idx="65">
                  <c:v>13905.699999999997</c:v>
                </c:pt>
                <c:pt idx="66">
                  <c:v>10793.999999999998</c:v>
                </c:pt>
                <c:pt idx="67">
                  <c:v>9564.9999999999982</c:v>
                </c:pt>
                <c:pt idx="68">
                  <c:v>16255.800000000003</c:v>
                </c:pt>
                <c:pt idx="69">
                  <c:v>19003.3</c:v>
                </c:pt>
                <c:pt idx="70">
                  <c:v>24345.4</c:v>
                </c:pt>
                <c:pt idx="71">
                  <c:v>28436.000000000004</c:v>
                </c:pt>
                <c:pt idx="72">
                  <c:v>22652</c:v>
                </c:pt>
                <c:pt idx="73">
                  <c:v>14878.6</c:v>
                </c:pt>
                <c:pt idx="74">
                  <c:v>11541.6</c:v>
                </c:pt>
                <c:pt idx="75">
                  <c:v>15677.800000000001</c:v>
                </c:pt>
                <c:pt idx="76">
                  <c:v>11712</c:v>
                </c:pt>
                <c:pt idx="77">
                  <c:v>15148.099999999997</c:v>
                </c:pt>
                <c:pt idx="78">
                  <c:v>10951.999999999998</c:v>
                </c:pt>
                <c:pt idx="79">
                  <c:v>9362</c:v>
                </c:pt>
                <c:pt idx="80">
                  <c:v>14370.9</c:v>
                </c:pt>
                <c:pt idx="81">
                  <c:v>21063.200000000001</c:v>
                </c:pt>
                <c:pt idx="82">
                  <c:v>24664.5</c:v>
                </c:pt>
                <c:pt idx="83">
                  <c:v>41777.5</c:v>
                </c:pt>
                <c:pt idx="84">
                  <c:v>37217.9</c:v>
                </c:pt>
                <c:pt idx="85">
                  <c:v>43735.200000000004</c:v>
                </c:pt>
                <c:pt idx="86">
                  <c:v>35254.499999999993</c:v>
                </c:pt>
                <c:pt idx="87">
                  <c:v>38429.299999999996</c:v>
                </c:pt>
                <c:pt idx="88">
                  <c:v>33456</c:v>
                </c:pt>
                <c:pt idx="89">
                  <c:v>23196.3</c:v>
                </c:pt>
                <c:pt idx="90">
                  <c:v>10883</c:v>
                </c:pt>
                <c:pt idx="91">
                  <c:v>14975.800000000003</c:v>
                </c:pt>
                <c:pt idx="92">
                  <c:v>15209.000000000002</c:v>
                </c:pt>
                <c:pt idx="93">
                  <c:v>16097.800000000003</c:v>
                </c:pt>
                <c:pt idx="94">
                  <c:v>14364.300000000001</c:v>
                </c:pt>
                <c:pt idx="95">
                  <c:v>13232.499999999998</c:v>
                </c:pt>
                <c:pt idx="96">
                  <c:v>19075.299999999996</c:v>
                </c:pt>
                <c:pt idx="97">
                  <c:v>28140.5</c:v>
                </c:pt>
                <c:pt idx="98">
                  <c:v>26526.100000000002</c:v>
                </c:pt>
                <c:pt idx="99">
                  <c:v>30974.300000000003</c:v>
                </c:pt>
                <c:pt idx="100">
                  <c:v>59358.100000000013</c:v>
                </c:pt>
                <c:pt idx="101">
                  <c:v>40578.399999999994</c:v>
                </c:pt>
                <c:pt idx="102">
                  <c:v>23617.7</c:v>
                </c:pt>
                <c:pt idx="103">
                  <c:v>18821.500000000004</c:v>
                </c:pt>
                <c:pt idx="104">
                  <c:v>23803.100000000002</c:v>
                </c:pt>
                <c:pt idx="105">
                  <c:v>21478.899999999994</c:v>
                </c:pt>
                <c:pt idx="106">
                  <c:v>18719.2</c:v>
                </c:pt>
                <c:pt idx="107">
                  <c:v>20625.999999999993</c:v>
                </c:pt>
                <c:pt idx="108">
                  <c:v>29296.600000000002</c:v>
                </c:pt>
                <c:pt idx="109">
                  <c:v>34426.6</c:v>
                </c:pt>
                <c:pt idx="110">
                  <c:v>35568.600000000006</c:v>
                </c:pt>
                <c:pt idx="111">
                  <c:v>42885.8</c:v>
                </c:pt>
                <c:pt idx="112">
                  <c:v>55596.399999999994</c:v>
                </c:pt>
                <c:pt idx="113">
                  <c:v>40390.900000000009</c:v>
                </c:pt>
                <c:pt idx="114">
                  <c:v>30782.999999999996</c:v>
                </c:pt>
                <c:pt idx="115">
                  <c:v>34743.599999999999</c:v>
                </c:pt>
                <c:pt idx="116">
                  <c:v>21118.3</c:v>
                </c:pt>
                <c:pt idx="117">
                  <c:v>19241.3</c:v>
                </c:pt>
                <c:pt idx="118">
                  <c:v>26196.9</c:v>
                </c:pt>
                <c:pt idx="119">
                  <c:v>24997.799999999996</c:v>
                </c:pt>
                <c:pt idx="120">
                  <c:v>31137.1</c:v>
                </c:pt>
                <c:pt idx="121">
                  <c:v>34701.100000000006</c:v>
                </c:pt>
                <c:pt idx="122">
                  <c:v>31484.499999999996</c:v>
                </c:pt>
                <c:pt idx="123">
                  <c:v>24082.200000000004</c:v>
                </c:pt>
                <c:pt idx="124">
                  <c:v>43288.3</c:v>
                </c:pt>
                <c:pt idx="125">
                  <c:v>25395</c:v>
                </c:pt>
                <c:pt idx="126">
                  <c:v>29688</c:v>
                </c:pt>
                <c:pt idx="127">
                  <c:v>27619.100000000002</c:v>
                </c:pt>
                <c:pt idx="128">
                  <c:v>20683.300000000003</c:v>
                </c:pt>
                <c:pt idx="129">
                  <c:v>22516.699999999993</c:v>
                </c:pt>
                <c:pt idx="130">
                  <c:v>18787.900000000001</c:v>
                </c:pt>
                <c:pt idx="131">
                  <c:v>27723.599999999999</c:v>
                </c:pt>
                <c:pt idx="132">
                  <c:v>35184.300000000003</c:v>
                </c:pt>
                <c:pt idx="133">
                  <c:v>32464.899999999998</c:v>
                </c:pt>
                <c:pt idx="134">
                  <c:v>39731.9</c:v>
                </c:pt>
                <c:pt idx="135">
                  <c:v>35699.4</c:v>
                </c:pt>
                <c:pt idx="136">
                  <c:v>40718.6</c:v>
                </c:pt>
                <c:pt idx="137">
                  <c:v>30685.099999999995</c:v>
                </c:pt>
                <c:pt idx="138">
                  <c:v>23433.600000000002</c:v>
                </c:pt>
                <c:pt idx="139">
                  <c:v>21419.299999999996</c:v>
                </c:pt>
                <c:pt idx="140">
                  <c:v>26156.599999999995</c:v>
                </c:pt>
                <c:pt idx="141">
                  <c:v>26349.000000000004</c:v>
                </c:pt>
                <c:pt idx="142">
                  <c:v>21654.7</c:v>
                </c:pt>
                <c:pt idx="143">
                  <c:v>43322.69999999999</c:v>
                </c:pt>
                <c:pt idx="144">
                  <c:v>24054.199999999997</c:v>
                </c:pt>
                <c:pt idx="145">
                  <c:v>35144.299999999996</c:v>
                </c:pt>
                <c:pt idx="146">
                  <c:v>32637.500000000004</c:v>
                </c:pt>
                <c:pt idx="147">
                  <c:v>31264.3</c:v>
                </c:pt>
                <c:pt idx="148">
                  <c:v>33404.899999999994</c:v>
                </c:pt>
                <c:pt idx="149">
                  <c:v>23065.099999999991</c:v>
                </c:pt>
                <c:pt idx="150">
                  <c:v>19410.200000000004</c:v>
                </c:pt>
                <c:pt idx="151">
                  <c:v>15948.900000000003</c:v>
                </c:pt>
                <c:pt idx="152">
                  <c:v>13335.100000000004</c:v>
                </c:pt>
                <c:pt idx="153">
                  <c:v>16391.700000000004</c:v>
                </c:pt>
                <c:pt idx="154">
                  <c:v>12944.4</c:v>
                </c:pt>
                <c:pt idx="155">
                  <c:v>16964.599999999999</c:v>
                </c:pt>
                <c:pt idx="156">
                  <c:v>17757.300000000003</c:v>
                </c:pt>
                <c:pt idx="157">
                  <c:v>23780.400000000005</c:v>
                </c:pt>
                <c:pt idx="158">
                  <c:v>18759.700000000004</c:v>
                </c:pt>
                <c:pt idx="159">
                  <c:v>23391.5</c:v>
                </c:pt>
                <c:pt idx="160">
                  <c:v>18776.400000000001</c:v>
                </c:pt>
                <c:pt idx="161">
                  <c:v>23080.699999999997</c:v>
                </c:pt>
                <c:pt idx="162">
                  <c:v>22066.899999999994</c:v>
                </c:pt>
                <c:pt idx="163">
                  <c:v>13857.299999999997</c:v>
                </c:pt>
                <c:pt idx="164">
                  <c:v>13748.5</c:v>
                </c:pt>
                <c:pt idx="165">
                  <c:v>18888.100000000002</c:v>
                </c:pt>
                <c:pt idx="166">
                  <c:v>14142.300000000001</c:v>
                </c:pt>
                <c:pt idx="167">
                  <c:v>15715.899999999998</c:v>
                </c:pt>
                <c:pt idx="168">
                  <c:v>19320.899999999998</c:v>
                </c:pt>
                <c:pt idx="169">
                  <c:v>22175.600000000002</c:v>
                </c:pt>
                <c:pt idx="170">
                  <c:v>28071.099999999995</c:v>
                </c:pt>
                <c:pt idx="171">
                  <c:v>35523.299999999996</c:v>
                </c:pt>
                <c:pt idx="172">
                  <c:v>46667.1</c:v>
                </c:pt>
                <c:pt idx="173">
                  <c:v>21879.599999999999</c:v>
                </c:pt>
                <c:pt idx="174">
                  <c:v>21569.800000000003</c:v>
                </c:pt>
                <c:pt idx="175">
                  <c:v>19853.5</c:v>
                </c:pt>
                <c:pt idx="176">
                  <c:v>22294.400000000001</c:v>
                </c:pt>
                <c:pt idx="177">
                  <c:v>23898.699999999997</c:v>
                </c:pt>
                <c:pt idx="178">
                  <c:v>12284.199999999999</c:v>
                </c:pt>
                <c:pt idx="179">
                  <c:v>9776.3000000000011</c:v>
                </c:pt>
                <c:pt idx="180">
                  <c:v>31128</c:v>
                </c:pt>
                <c:pt idx="181">
                  <c:v>26137.7</c:v>
                </c:pt>
                <c:pt idx="182">
                  <c:v>26961.100000000009</c:v>
                </c:pt>
                <c:pt idx="183">
                  <c:v>38189.100000000006</c:v>
                </c:pt>
                <c:pt idx="184">
                  <c:v>33024.900000000009</c:v>
                </c:pt>
                <c:pt idx="185">
                  <c:v>21559.699999999997</c:v>
                </c:pt>
                <c:pt idx="186">
                  <c:v>20120.7</c:v>
                </c:pt>
                <c:pt idx="187">
                  <c:v>17811.8</c:v>
                </c:pt>
                <c:pt idx="188">
                  <c:v>15663.000000000002</c:v>
                </c:pt>
                <c:pt idx="189">
                  <c:v>14231.100000000002</c:v>
                </c:pt>
                <c:pt idx="190">
                  <c:v>21427.300000000003</c:v>
                </c:pt>
                <c:pt idx="191">
                  <c:v>14947</c:v>
                </c:pt>
                <c:pt idx="192">
                  <c:v>36137.80000000001</c:v>
                </c:pt>
                <c:pt idx="193">
                  <c:v>39167.600000000006</c:v>
                </c:pt>
                <c:pt idx="194">
                  <c:v>45282.899999999994</c:v>
                </c:pt>
                <c:pt idx="195">
                  <c:v>57389.299999999967</c:v>
                </c:pt>
                <c:pt idx="196">
                  <c:v>56362.3</c:v>
                </c:pt>
                <c:pt idx="197">
                  <c:v>41532.5</c:v>
                </c:pt>
                <c:pt idx="198">
                  <c:v>27188.19999999999</c:v>
                </c:pt>
                <c:pt idx="199">
                  <c:v>29333.599999999999</c:v>
                </c:pt>
                <c:pt idx="200">
                  <c:v>14980.5</c:v>
                </c:pt>
                <c:pt idx="201">
                  <c:v>19675.699999999997</c:v>
                </c:pt>
                <c:pt idx="202">
                  <c:v>14574.099999999999</c:v>
                </c:pt>
                <c:pt idx="203">
                  <c:v>11280.1</c:v>
                </c:pt>
                <c:pt idx="204">
                  <c:v>16280.000000000002</c:v>
                </c:pt>
                <c:pt idx="205">
                  <c:v>20987.3</c:v>
                </c:pt>
                <c:pt idx="206">
                  <c:v>26319.4</c:v>
                </c:pt>
                <c:pt idx="207">
                  <c:v>23665.8</c:v>
                </c:pt>
                <c:pt idx="208">
                  <c:v>28426.400000000001</c:v>
                </c:pt>
                <c:pt idx="209">
                  <c:v>13678.300000000001</c:v>
                </c:pt>
                <c:pt idx="210">
                  <c:v>17245.100000000002</c:v>
                </c:pt>
                <c:pt idx="211">
                  <c:v>13835.300000000001</c:v>
                </c:pt>
                <c:pt idx="212">
                  <c:v>19276.2</c:v>
                </c:pt>
                <c:pt idx="213">
                  <c:v>15164.199999999999</c:v>
                </c:pt>
                <c:pt idx="214">
                  <c:v>7716.6000000000022</c:v>
                </c:pt>
                <c:pt idx="215">
                  <c:v>20356.7</c:v>
                </c:pt>
                <c:pt idx="216">
                  <c:v>18781.400000000005</c:v>
                </c:pt>
                <c:pt idx="217">
                  <c:v>15812.500000000002</c:v>
                </c:pt>
                <c:pt idx="218">
                  <c:v>15240.4</c:v>
                </c:pt>
                <c:pt idx="219">
                  <c:v>14559.099999999999</c:v>
                </c:pt>
                <c:pt idx="220">
                  <c:v>18729.399999999998</c:v>
                </c:pt>
                <c:pt idx="221">
                  <c:v>9827.1</c:v>
                </c:pt>
                <c:pt idx="222">
                  <c:v>12711.600000000002</c:v>
                </c:pt>
                <c:pt idx="223">
                  <c:v>11318.1</c:v>
                </c:pt>
                <c:pt idx="224">
                  <c:v>10137.000000000002</c:v>
                </c:pt>
                <c:pt idx="225">
                  <c:v>11801.999999999996</c:v>
                </c:pt>
                <c:pt idx="226">
                  <c:v>9215.9</c:v>
                </c:pt>
                <c:pt idx="227">
                  <c:v>19197.5</c:v>
                </c:pt>
                <c:pt idx="228">
                  <c:v>19066.3</c:v>
                </c:pt>
                <c:pt idx="229">
                  <c:v>9309.7999999999993</c:v>
                </c:pt>
                <c:pt idx="230">
                  <c:v>20361.099999999999</c:v>
                </c:pt>
                <c:pt idx="231">
                  <c:v>18687.7</c:v>
                </c:pt>
                <c:pt idx="232">
                  <c:v>15147.7</c:v>
                </c:pt>
                <c:pt idx="233">
                  <c:v>17057</c:v>
                </c:pt>
                <c:pt idx="234">
                  <c:v>14908.800000000001</c:v>
                </c:pt>
                <c:pt idx="235">
                  <c:v>8323.3000000000011</c:v>
                </c:pt>
                <c:pt idx="236">
                  <c:v>9513.1</c:v>
                </c:pt>
                <c:pt idx="237">
                  <c:v>16504.099999999999</c:v>
                </c:pt>
                <c:pt idx="238">
                  <c:v>13158.4</c:v>
                </c:pt>
                <c:pt idx="239">
                  <c:v>13843.700000000003</c:v>
                </c:pt>
                <c:pt idx="240">
                  <c:v>19966.8</c:v>
                </c:pt>
                <c:pt idx="241">
                  <c:v>13940.6</c:v>
                </c:pt>
                <c:pt idx="242">
                  <c:v>13196</c:v>
                </c:pt>
                <c:pt idx="243">
                  <c:v>9107.2000000000007</c:v>
                </c:pt>
                <c:pt idx="244">
                  <c:v>3215.2000000000003</c:v>
                </c:pt>
                <c:pt idx="245">
                  <c:v>7942.3</c:v>
                </c:pt>
                <c:pt idx="246">
                  <c:v>4833.8000000000011</c:v>
                </c:pt>
                <c:pt idx="247">
                  <c:v>7729.9999999999991</c:v>
                </c:pt>
                <c:pt idx="248">
                  <c:v>9312.7999999999993</c:v>
                </c:pt>
                <c:pt idx="249">
                  <c:v>10961.999999999998</c:v>
                </c:pt>
                <c:pt idx="250">
                  <c:v>8567.9</c:v>
                </c:pt>
                <c:pt idx="251">
                  <c:v>12407.899999999998</c:v>
                </c:pt>
                <c:pt idx="252">
                  <c:v>12611.399999999998</c:v>
                </c:pt>
                <c:pt idx="253">
                  <c:v>19743.800000000003</c:v>
                </c:pt>
                <c:pt idx="254">
                  <c:v>23896.199999999997</c:v>
                </c:pt>
                <c:pt idx="255">
                  <c:v>17691</c:v>
                </c:pt>
                <c:pt idx="256">
                  <c:v>30248.5</c:v>
                </c:pt>
                <c:pt idx="257">
                  <c:v>37246.199999999997</c:v>
                </c:pt>
                <c:pt idx="258">
                  <c:v>24057.600000000002</c:v>
                </c:pt>
                <c:pt idx="259">
                  <c:v>17905</c:v>
                </c:pt>
                <c:pt idx="260">
                  <c:v>15821.199999999999</c:v>
                </c:pt>
                <c:pt idx="261">
                  <c:v>16451.000000000004</c:v>
                </c:pt>
                <c:pt idx="262">
                  <c:v>22785.699999999997</c:v>
                </c:pt>
                <c:pt idx="263">
                  <c:v>11677.800000000001</c:v>
                </c:pt>
                <c:pt idx="264">
                  <c:v>19534</c:v>
                </c:pt>
                <c:pt idx="265">
                  <c:v>16320.3</c:v>
                </c:pt>
                <c:pt idx="266">
                  <c:v>9756</c:v>
                </c:pt>
                <c:pt idx="267">
                  <c:v>10843.399999999998</c:v>
                </c:pt>
                <c:pt idx="268">
                  <c:v>6501.5</c:v>
                </c:pt>
                <c:pt idx="269">
                  <c:v>4168.1000000000004</c:v>
                </c:pt>
                <c:pt idx="270">
                  <c:v>5951.2</c:v>
                </c:pt>
                <c:pt idx="271">
                  <c:v>14517.900000000003</c:v>
                </c:pt>
                <c:pt idx="272">
                  <c:v>17187.900000000001</c:v>
                </c:pt>
                <c:pt idx="273">
                  <c:v>16787.599999999999</c:v>
                </c:pt>
                <c:pt idx="274">
                  <c:v>13589.800000000003</c:v>
                </c:pt>
                <c:pt idx="275">
                  <c:v>11553.9</c:v>
                </c:pt>
                <c:pt idx="276">
                  <c:v>15489.199999999999</c:v>
                </c:pt>
                <c:pt idx="277">
                  <c:v>11365.1</c:v>
                </c:pt>
                <c:pt idx="278">
                  <c:v>13303.8</c:v>
                </c:pt>
                <c:pt idx="279">
                  <c:v>15408.299999999994</c:v>
                </c:pt>
                <c:pt idx="280">
                  <c:v>4568.9000000000005</c:v>
                </c:pt>
                <c:pt idx="281">
                  <c:v>4486.2000000000007</c:v>
                </c:pt>
                <c:pt idx="282">
                  <c:v>6058.2000000000016</c:v>
                </c:pt>
                <c:pt idx="283">
                  <c:v>5291.7999999999993</c:v>
                </c:pt>
                <c:pt idx="284">
                  <c:v>4998.5999999999976</c:v>
                </c:pt>
                <c:pt idx="285">
                  <c:v>9413</c:v>
                </c:pt>
                <c:pt idx="286">
                  <c:v>20759.600000000013</c:v>
                </c:pt>
                <c:pt idx="287">
                  <c:v>17898.399999999998</c:v>
                </c:pt>
                <c:pt idx="288">
                  <c:v>12422.600000000002</c:v>
                </c:pt>
                <c:pt idx="289">
                  <c:v>17670.3</c:v>
                </c:pt>
                <c:pt idx="290">
                  <c:v>16222.2</c:v>
                </c:pt>
                <c:pt idx="291">
                  <c:v>15287.2</c:v>
                </c:pt>
                <c:pt idx="292">
                  <c:v>17075.499999999996</c:v>
                </c:pt>
                <c:pt idx="293">
                  <c:v>17303.900000000001</c:v>
                </c:pt>
                <c:pt idx="294">
                  <c:v>6295.7999999999993</c:v>
                </c:pt>
                <c:pt idx="295">
                  <c:v>8362.7000000000007</c:v>
                </c:pt>
                <c:pt idx="296">
                  <c:v>22563.199999999997</c:v>
                </c:pt>
                <c:pt idx="297">
                  <c:v>11335.099999999999</c:v>
                </c:pt>
                <c:pt idx="298">
                  <c:v>8991.6</c:v>
                </c:pt>
                <c:pt idx="299">
                  <c:v>9196.4999999999982</c:v>
                </c:pt>
                <c:pt idx="300">
                  <c:v>14672.099999999999</c:v>
                </c:pt>
                <c:pt idx="301">
                  <c:v>13741.8</c:v>
                </c:pt>
                <c:pt idx="302">
                  <c:v>7845.9000000000005</c:v>
                </c:pt>
                <c:pt idx="303">
                  <c:v>15529.6</c:v>
                </c:pt>
                <c:pt idx="304">
                  <c:v>33363.699999999997</c:v>
                </c:pt>
                <c:pt idx="305">
                  <c:v>20404.200000000008</c:v>
                </c:pt>
                <c:pt idx="306">
                  <c:v>10250.699999999997</c:v>
                </c:pt>
                <c:pt idx="307">
                  <c:v>15780.599999999999</c:v>
                </c:pt>
                <c:pt idx="308">
                  <c:v>23556.999999999996</c:v>
                </c:pt>
                <c:pt idx="309">
                  <c:v>15448.100000000002</c:v>
                </c:pt>
                <c:pt idx="310">
                  <c:v>22956.5</c:v>
                </c:pt>
                <c:pt idx="311">
                  <c:v>37618.300000000003</c:v>
                </c:pt>
                <c:pt idx="312">
                  <c:v>25940.399999999998</c:v>
                </c:pt>
                <c:pt idx="313">
                  <c:v>40682.1</c:v>
                </c:pt>
                <c:pt idx="314">
                  <c:v>34774.899999999994</c:v>
                </c:pt>
                <c:pt idx="315">
                  <c:v>41704.700000000012</c:v>
                </c:pt>
                <c:pt idx="316">
                  <c:v>49289.69999999999</c:v>
                </c:pt>
                <c:pt idx="317">
                  <c:v>32306.900000000009</c:v>
                </c:pt>
                <c:pt idx="318">
                  <c:v>25239.500000000004</c:v>
                </c:pt>
                <c:pt idx="319">
                  <c:v>13894.800000000001</c:v>
                </c:pt>
                <c:pt idx="320">
                  <c:v>12089.300000000001</c:v>
                </c:pt>
                <c:pt idx="321">
                  <c:v>15392.100000000002</c:v>
                </c:pt>
                <c:pt idx="322">
                  <c:v>21501.000000000011</c:v>
                </c:pt>
                <c:pt idx="323">
                  <c:v>35208.899999999994</c:v>
                </c:pt>
                <c:pt idx="324">
                  <c:v>41227.1</c:v>
                </c:pt>
                <c:pt idx="325">
                  <c:v>36247</c:v>
                </c:pt>
                <c:pt idx="326">
                  <c:v>20527.100000000002</c:v>
                </c:pt>
                <c:pt idx="327">
                  <c:v>32706.5</c:v>
                </c:pt>
                <c:pt idx="328">
                  <c:v>27355.400000000005</c:v>
                </c:pt>
                <c:pt idx="329">
                  <c:v>19435.600000000002</c:v>
                </c:pt>
                <c:pt idx="330">
                  <c:v>14009.999999999998</c:v>
                </c:pt>
                <c:pt idx="331">
                  <c:v>12243.599999999999</c:v>
                </c:pt>
                <c:pt idx="332">
                  <c:v>15321.800000000003</c:v>
                </c:pt>
                <c:pt idx="333">
                  <c:v>27874.100000000002</c:v>
                </c:pt>
                <c:pt idx="334">
                  <c:v>21943.200000000004</c:v>
                </c:pt>
                <c:pt idx="335">
                  <c:v>28980.000000000004</c:v>
                </c:pt>
                <c:pt idx="336">
                  <c:v>27132.600000000006</c:v>
                </c:pt>
                <c:pt idx="337">
                  <c:v>22360.6</c:v>
                </c:pt>
                <c:pt idx="338">
                  <c:v>9444</c:v>
                </c:pt>
                <c:pt idx="339">
                  <c:v>33101.499999999993</c:v>
                </c:pt>
                <c:pt idx="340">
                  <c:v>29775.800000000003</c:v>
                </c:pt>
                <c:pt idx="341">
                  <c:v>26670.999999999993</c:v>
                </c:pt>
                <c:pt idx="342">
                  <c:v>15492.199999999997</c:v>
                </c:pt>
                <c:pt idx="343">
                  <c:v>18525.3</c:v>
                </c:pt>
                <c:pt idx="344">
                  <c:v>16228.199999999999</c:v>
                </c:pt>
                <c:pt idx="345">
                  <c:v>24205.200000000001</c:v>
                </c:pt>
                <c:pt idx="346">
                  <c:v>19434.899999999998</c:v>
                </c:pt>
                <c:pt idx="347">
                  <c:v>39705.199999999997</c:v>
                </c:pt>
                <c:pt idx="348">
                  <c:v>30603.200000000001</c:v>
                </c:pt>
                <c:pt idx="349">
                  <c:v>25596.600000000006</c:v>
                </c:pt>
                <c:pt idx="350">
                  <c:v>32015.199999999997</c:v>
                </c:pt>
                <c:pt idx="351">
                  <c:v>35477.200000000012</c:v>
                </c:pt>
                <c:pt idx="352">
                  <c:v>46903.500000000007</c:v>
                </c:pt>
                <c:pt idx="353">
                  <c:v>27728.6</c:v>
                </c:pt>
                <c:pt idx="354">
                  <c:v>25080.2</c:v>
                </c:pt>
                <c:pt idx="355">
                  <c:v>15318.899999999996</c:v>
                </c:pt>
                <c:pt idx="356">
                  <c:v>28354.800000000007</c:v>
                </c:pt>
                <c:pt idx="357">
                  <c:v>13227.3</c:v>
                </c:pt>
                <c:pt idx="358">
                  <c:v>16483.7</c:v>
                </c:pt>
                <c:pt idx="359">
                  <c:v>41041.1</c:v>
                </c:pt>
                <c:pt idx="360">
                  <c:v>37421.700000000004</c:v>
                </c:pt>
                <c:pt idx="361">
                  <c:v>37057.4</c:v>
                </c:pt>
                <c:pt idx="362">
                  <c:v>31968.299999999996</c:v>
                </c:pt>
                <c:pt idx="363">
                  <c:v>43378</c:v>
                </c:pt>
                <c:pt idx="364">
                  <c:v>20111.400000000001</c:v>
                </c:pt>
                <c:pt idx="365">
                  <c:v>16384.900000000009</c:v>
                </c:pt>
                <c:pt idx="366">
                  <c:v>31500.799999999999</c:v>
                </c:pt>
                <c:pt idx="367">
                  <c:v>17809.599999999999</c:v>
                </c:pt>
                <c:pt idx="368">
                  <c:v>12896.099999999995</c:v>
                </c:pt>
                <c:pt idx="369">
                  <c:v>12842.800000000001</c:v>
                </c:pt>
                <c:pt idx="370">
                  <c:v>9164.1999999999989</c:v>
                </c:pt>
                <c:pt idx="371">
                  <c:v>13862.700000000003</c:v>
                </c:pt>
                <c:pt idx="372">
                  <c:v>8352.2000000000007</c:v>
                </c:pt>
                <c:pt idx="373">
                  <c:v>8451.5</c:v>
                </c:pt>
                <c:pt idx="374">
                  <c:v>12411.4</c:v>
                </c:pt>
                <c:pt idx="375">
                  <c:v>17960.900000000001</c:v>
                </c:pt>
                <c:pt idx="376">
                  <c:v>19817.2</c:v>
                </c:pt>
                <c:pt idx="377">
                  <c:v>12805.099999999999</c:v>
                </c:pt>
                <c:pt idx="378">
                  <c:v>13983.199999999999</c:v>
                </c:pt>
                <c:pt idx="379">
                  <c:v>7789.5000000000009</c:v>
                </c:pt>
                <c:pt idx="380">
                  <c:v>4393.3</c:v>
                </c:pt>
                <c:pt idx="381">
                  <c:v>8352.6</c:v>
                </c:pt>
                <c:pt idx="382">
                  <c:v>17466</c:v>
                </c:pt>
                <c:pt idx="383">
                  <c:v>20665.900000000001</c:v>
                </c:pt>
                <c:pt idx="384">
                  <c:v>16486.7</c:v>
                </c:pt>
                <c:pt idx="385">
                  <c:v>1706.5000000000005</c:v>
                </c:pt>
                <c:pt idx="386">
                  <c:v>8394</c:v>
                </c:pt>
                <c:pt idx="387">
                  <c:v>18254.2</c:v>
                </c:pt>
                <c:pt idx="388">
                  <c:v>8016.7</c:v>
                </c:pt>
                <c:pt idx="389">
                  <c:v>10042.099999999999</c:v>
                </c:pt>
                <c:pt idx="390">
                  <c:v>18436.700000000004</c:v>
                </c:pt>
                <c:pt idx="391">
                  <c:v>8059.0000000000009</c:v>
                </c:pt>
                <c:pt idx="392">
                  <c:v>15647.6</c:v>
                </c:pt>
                <c:pt idx="393">
                  <c:v>29681.399999999998</c:v>
                </c:pt>
                <c:pt idx="394">
                  <c:v>26532.2</c:v>
                </c:pt>
                <c:pt idx="395">
                  <c:v>33149.700000000004</c:v>
                </c:pt>
                <c:pt idx="396">
                  <c:v>46400.800000000003</c:v>
                </c:pt>
                <c:pt idx="397">
                  <c:v>44999.80000000001</c:v>
                </c:pt>
                <c:pt idx="398">
                  <c:v>44959.600000000006</c:v>
                </c:pt>
                <c:pt idx="399">
                  <c:v>26933.299999999996</c:v>
                </c:pt>
                <c:pt idx="400">
                  <c:v>26861</c:v>
                </c:pt>
                <c:pt idx="401">
                  <c:v>21881.500000000007</c:v>
                </c:pt>
                <c:pt idx="402">
                  <c:v>25010.899999999998</c:v>
                </c:pt>
                <c:pt idx="403">
                  <c:v>12590.7</c:v>
                </c:pt>
                <c:pt idx="404">
                  <c:v>3770.4</c:v>
                </c:pt>
                <c:pt idx="405">
                  <c:v>27918.7</c:v>
                </c:pt>
                <c:pt idx="406">
                  <c:v>17173.599999999999</c:v>
                </c:pt>
                <c:pt idx="407">
                  <c:v>30768.6</c:v>
                </c:pt>
                <c:pt idx="408">
                  <c:v>32811.199999999997</c:v>
                </c:pt>
                <c:pt idx="409">
                  <c:v>25911.3</c:v>
                </c:pt>
                <c:pt idx="410">
                  <c:v>32398.100000000006</c:v>
                </c:pt>
                <c:pt idx="411">
                  <c:v>46898.899999999994</c:v>
                </c:pt>
                <c:pt idx="412">
                  <c:v>59034.400000000001</c:v>
                </c:pt>
                <c:pt idx="413">
                  <c:v>41694.800000000003</c:v>
                </c:pt>
                <c:pt idx="414">
                  <c:v>38420.000000000007</c:v>
                </c:pt>
                <c:pt idx="415">
                  <c:v>21847.599999999995</c:v>
                </c:pt>
                <c:pt idx="416">
                  <c:v>2125.7000000000003</c:v>
                </c:pt>
                <c:pt idx="417">
                  <c:v>13683.1</c:v>
                </c:pt>
                <c:pt idx="418">
                  <c:v>31753.900000000005</c:v>
                </c:pt>
                <c:pt idx="419">
                  <c:v>26890.6</c:v>
                </c:pt>
                <c:pt idx="420">
                  <c:v>32198.199999999997</c:v>
                </c:pt>
                <c:pt idx="421">
                  <c:v>33844.6</c:v>
                </c:pt>
                <c:pt idx="422">
                  <c:v>46058.7</c:v>
                </c:pt>
                <c:pt idx="423">
                  <c:v>37335.4</c:v>
                </c:pt>
                <c:pt idx="424">
                  <c:v>37840.500000000007</c:v>
                </c:pt>
                <c:pt idx="425">
                  <c:v>37055.69999999999</c:v>
                </c:pt>
                <c:pt idx="426">
                  <c:v>23007.600000000006</c:v>
                </c:pt>
                <c:pt idx="427">
                  <c:v>9703.600000000004</c:v>
                </c:pt>
                <c:pt idx="428">
                  <c:v>16225.499999999998</c:v>
                </c:pt>
                <c:pt idx="429">
                  <c:v>19842.599999999999</c:v>
                </c:pt>
                <c:pt idx="430">
                  <c:v>19495.000000000004</c:v>
                </c:pt>
                <c:pt idx="431">
                  <c:v>22540.100000000002</c:v>
                </c:pt>
                <c:pt idx="432">
                  <c:v>35318.599999999991</c:v>
                </c:pt>
                <c:pt idx="433">
                  <c:v>43393.399999999994</c:v>
                </c:pt>
                <c:pt idx="434">
                  <c:v>35499.099999999991</c:v>
                </c:pt>
                <c:pt idx="435">
                  <c:v>32633.899999999998</c:v>
                </c:pt>
                <c:pt idx="436">
                  <c:v>51581.3</c:v>
                </c:pt>
                <c:pt idx="437">
                  <c:v>31652.799999999999</c:v>
                </c:pt>
                <c:pt idx="438">
                  <c:v>32255.000000000004</c:v>
                </c:pt>
                <c:pt idx="439">
                  <c:v>40958.699999999997</c:v>
                </c:pt>
                <c:pt idx="440">
                  <c:v>27775.599999999999</c:v>
                </c:pt>
                <c:pt idx="441">
                  <c:v>12749.2</c:v>
                </c:pt>
                <c:pt idx="442">
                  <c:v>8298.9</c:v>
                </c:pt>
                <c:pt idx="443">
                  <c:v>9165.9</c:v>
                </c:pt>
                <c:pt idx="444">
                  <c:v>15082.5</c:v>
                </c:pt>
                <c:pt idx="445">
                  <c:v>15410.300000000001</c:v>
                </c:pt>
                <c:pt idx="446">
                  <c:v>19983.199999999997</c:v>
                </c:pt>
                <c:pt idx="447">
                  <c:v>31890.6</c:v>
                </c:pt>
                <c:pt idx="448">
                  <c:v>12976.899999999994</c:v>
                </c:pt>
                <c:pt idx="449">
                  <c:v>9922.5</c:v>
                </c:pt>
                <c:pt idx="450">
                  <c:v>10622.300000000001</c:v>
                </c:pt>
                <c:pt idx="451">
                  <c:v>11952.699999999999</c:v>
                </c:pt>
                <c:pt idx="452">
                  <c:v>17102.199999999997</c:v>
                </c:pt>
                <c:pt idx="453">
                  <c:v>10901.400000000001</c:v>
                </c:pt>
                <c:pt idx="454">
                  <c:v>13415.899999999996</c:v>
                </c:pt>
                <c:pt idx="455">
                  <c:v>18142.999999999996</c:v>
                </c:pt>
                <c:pt idx="456">
                  <c:v>33451.700000000004</c:v>
                </c:pt>
                <c:pt idx="457">
                  <c:v>15174.5</c:v>
                </c:pt>
                <c:pt idx="458">
                  <c:v>23639.1</c:v>
                </c:pt>
                <c:pt idx="459">
                  <c:v>25279.200000000004</c:v>
                </c:pt>
                <c:pt idx="460">
                  <c:v>12518</c:v>
                </c:pt>
                <c:pt idx="461">
                  <c:v>1728.0999999999997</c:v>
                </c:pt>
                <c:pt idx="462">
                  <c:v>10737.799999999997</c:v>
                </c:pt>
                <c:pt idx="463">
                  <c:v>12739.8</c:v>
                </c:pt>
                <c:pt idx="464">
                  <c:v>18375.5</c:v>
                </c:pt>
                <c:pt idx="465">
                  <c:v>17902.800000000003</c:v>
                </c:pt>
                <c:pt idx="466">
                  <c:v>5545.9999999999991</c:v>
                </c:pt>
                <c:pt idx="467">
                  <c:v>20392.900000000005</c:v>
                </c:pt>
                <c:pt idx="468">
                  <c:v>22148.5</c:v>
                </c:pt>
                <c:pt idx="469">
                  <c:v>11057.199999999999</c:v>
                </c:pt>
                <c:pt idx="470">
                  <c:v>28044.7</c:v>
                </c:pt>
                <c:pt idx="471">
                  <c:v>41878.799999999996</c:v>
                </c:pt>
                <c:pt idx="472">
                  <c:v>42522.299999999996</c:v>
                </c:pt>
                <c:pt idx="473">
                  <c:v>27403.199999999997</c:v>
                </c:pt>
                <c:pt idx="474">
                  <c:v>21758.999999999996</c:v>
                </c:pt>
                <c:pt idx="475">
                  <c:v>11409.800000000001</c:v>
                </c:pt>
                <c:pt idx="476">
                  <c:v>8295.2999999999993</c:v>
                </c:pt>
                <c:pt idx="477">
                  <c:v>21366.799999999999</c:v>
                </c:pt>
                <c:pt idx="478">
                  <c:v>31447.600000000006</c:v>
                </c:pt>
                <c:pt idx="479">
                  <c:v>27583.500000000004</c:v>
                </c:pt>
                <c:pt idx="480">
                  <c:v>41913.800000000003</c:v>
                </c:pt>
                <c:pt idx="481">
                  <c:v>53392</c:v>
                </c:pt>
                <c:pt idx="482">
                  <c:v>59643.500000000036</c:v>
                </c:pt>
                <c:pt idx="483">
                  <c:v>57797.999999999971</c:v>
                </c:pt>
                <c:pt idx="484">
                  <c:v>58126.800000000025</c:v>
                </c:pt>
                <c:pt idx="485">
                  <c:v>49365.5</c:v>
                </c:pt>
                <c:pt idx="486">
                  <c:v>27483.1</c:v>
                </c:pt>
                <c:pt idx="487">
                  <c:v>25982.400000000005</c:v>
                </c:pt>
                <c:pt idx="488">
                  <c:v>23660.299999999996</c:v>
                </c:pt>
                <c:pt idx="489">
                  <c:v>34829.700000000004</c:v>
                </c:pt>
                <c:pt idx="490">
                  <c:v>35234.600000000006</c:v>
                </c:pt>
                <c:pt idx="491">
                  <c:v>55507.8</c:v>
                </c:pt>
                <c:pt idx="492">
                  <c:v>44466.6</c:v>
                </c:pt>
                <c:pt idx="493">
                  <c:v>40567.599999999999</c:v>
                </c:pt>
                <c:pt idx="494">
                  <c:v>27484.5</c:v>
                </c:pt>
                <c:pt idx="495">
                  <c:v>14061.1</c:v>
                </c:pt>
                <c:pt idx="496">
                  <c:v>19319.700000000004</c:v>
                </c:pt>
                <c:pt idx="497">
                  <c:v>24610</c:v>
                </c:pt>
                <c:pt idx="498">
                  <c:v>18660.800000000003</c:v>
                </c:pt>
                <c:pt idx="499">
                  <c:v>18476.5</c:v>
                </c:pt>
                <c:pt idx="500">
                  <c:v>15731.999999999993</c:v>
                </c:pt>
                <c:pt idx="501">
                  <c:v>15920.9</c:v>
                </c:pt>
                <c:pt idx="502">
                  <c:v>12457.899999999996</c:v>
                </c:pt>
                <c:pt idx="503">
                  <c:v>11833.4</c:v>
                </c:pt>
                <c:pt idx="504">
                  <c:v>15834.8</c:v>
                </c:pt>
                <c:pt idx="505">
                  <c:v>15869.200000000003</c:v>
                </c:pt>
                <c:pt idx="506">
                  <c:v>14548.7</c:v>
                </c:pt>
                <c:pt idx="507">
                  <c:v>34325.599999999991</c:v>
                </c:pt>
                <c:pt idx="508">
                  <c:v>22258.3</c:v>
                </c:pt>
                <c:pt idx="509">
                  <c:v>24041.700000000004</c:v>
                </c:pt>
                <c:pt idx="510">
                  <c:v>26466.2</c:v>
                </c:pt>
                <c:pt idx="511">
                  <c:v>22278.000000000004</c:v>
                </c:pt>
                <c:pt idx="512">
                  <c:v>12382.8</c:v>
                </c:pt>
                <c:pt idx="513">
                  <c:v>11247.700000000003</c:v>
                </c:pt>
                <c:pt idx="514">
                  <c:v>22797.599999999999</c:v>
                </c:pt>
                <c:pt idx="515">
                  <c:v>20821.7</c:v>
                </c:pt>
                <c:pt idx="516">
                  <c:v>16459.500000000004</c:v>
                </c:pt>
                <c:pt idx="517">
                  <c:v>20741.900000000001</c:v>
                </c:pt>
                <c:pt idx="518">
                  <c:v>54176.900000000016</c:v>
                </c:pt>
                <c:pt idx="519">
                  <c:v>57343.900000000016</c:v>
                </c:pt>
                <c:pt idx="520">
                  <c:v>59589.599999999969</c:v>
                </c:pt>
                <c:pt idx="521">
                  <c:v>37816.000000000007</c:v>
                </c:pt>
                <c:pt idx="522">
                  <c:v>37978.199999999997</c:v>
                </c:pt>
                <c:pt idx="523">
                  <c:v>28947.299999999996</c:v>
                </c:pt>
                <c:pt idx="524">
                  <c:v>23514.9</c:v>
                </c:pt>
                <c:pt idx="525">
                  <c:v>22591.199999999993</c:v>
                </c:pt>
                <c:pt idx="526">
                  <c:v>18001.400000000001</c:v>
                </c:pt>
                <c:pt idx="527">
                  <c:v>22810.700000000004</c:v>
                </c:pt>
                <c:pt idx="528">
                  <c:v>12168.5</c:v>
                </c:pt>
                <c:pt idx="529">
                  <c:v>4275.1000000000004</c:v>
                </c:pt>
                <c:pt idx="530">
                  <c:v>11954</c:v>
                </c:pt>
                <c:pt idx="531">
                  <c:v>21293.700000000004</c:v>
                </c:pt>
                <c:pt idx="532">
                  <c:v>17518.000000000004</c:v>
                </c:pt>
                <c:pt idx="533">
                  <c:v>16053.000000000004</c:v>
                </c:pt>
                <c:pt idx="534">
                  <c:v>22854.9</c:v>
                </c:pt>
                <c:pt idx="535">
                  <c:v>19125.699999999997</c:v>
                </c:pt>
                <c:pt idx="536">
                  <c:v>20440.8</c:v>
                </c:pt>
                <c:pt idx="537">
                  <c:v>15857.099999999999</c:v>
                </c:pt>
                <c:pt idx="538">
                  <c:v>25996.400000000001</c:v>
                </c:pt>
                <c:pt idx="539">
                  <c:v>12099.799999999997</c:v>
                </c:pt>
              </c:numCache>
            </c:numRef>
          </c:val>
          <c:smooth val="0"/>
          <c:extLst>
            <c:ext xmlns:c16="http://schemas.microsoft.com/office/drawing/2014/chart" uri="{C3380CC4-5D6E-409C-BE32-E72D297353CC}">
              <c16:uniqueId val="{00000001-CEF6-45CB-BF58-58E0B293AABE}"/>
            </c:ext>
          </c:extLst>
        </c:ser>
        <c:dLbls>
          <c:showLegendKey val="0"/>
          <c:showVal val="0"/>
          <c:showCatName val="0"/>
          <c:showSerName val="0"/>
          <c:showPercent val="0"/>
          <c:showBubbleSize val="0"/>
        </c:dLbls>
        <c:smooth val="0"/>
        <c:axId val="1599430608"/>
        <c:axId val="1599424784"/>
      </c:lineChart>
      <c:catAx>
        <c:axId val="1599430608"/>
        <c:scaling>
          <c:orientation val="minMax"/>
        </c:scaling>
        <c:delete val="1"/>
        <c:axPos val="b"/>
        <c:majorGridlines>
          <c:spPr>
            <a:ln>
              <a:solidFill>
                <a:sysClr val="window" lastClr="FFFFFF">
                  <a:lumMod val="95000"/>
                </a:sysClr>
              </a:solidFill>
            </a:ln>
          </c:spPr>
        </c:majorGridlines>
        <c:numFmt formatCode="0" sourceLinked="1"/>
        <c:majorTickMark val="none"/>
        <c:minorTickMark val="none"/>
        <c:tickLblPos val="nextTo"/>
        <c:crossAx val="1599424784"/>
        <c:crosses val="autoZero"/>
        <c:auto val="1"/>
        <c:lblAlgn val="ctr"/>
        <c:lblOffset val="100"/>
        <c:noMultiLvlLbl val="0"/>
      </c:catAx>
      <c:valAx>
        <c:axId val="159942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599430608"/>
        <c:crosses val="autoZero"/>
        <c:crossBetween val="between"/>
      </c:valAx>
    </c:plotArea>
    <c:legend>
      <c:legendPos val="b"/>
      <c:layout>
        <c:manualLayout>
          <c:xMode val="edge"/>
          <c:yMode val="edge"/>
          <c:x val="1.3856630043816015E-2"/>
          <c:y val="0.9131957904300424"/>
          <c:w val="0.96415958071950447"/>
          <c:h val="6.1163183928931962E-2"/>
        </c:manualLayout>
      </c:layout>
      <c:overlay val="0"/>
    </c:legend>
    <c:plotVisOnly val="1"/>
    <c:dispBlanksAs val="gap"/>
    <c:showDLblsOverMax val="0"/>
  </c:chart>
  <c:spPr>
    <a:ln>
      <a:solidFill>
        <a:sysClr val="window" lastClr="FFFFFF">
          <a:lumMod val="85000"/>
        </a:sysClr>
      </a:solidFill>
    </a:ln>
  </c:spPr>
  <c:txPr>
    <a:bodyPr/>
    <a:lstStyle/>
    <a:p>
      <a:pPr>
        <a:defRPr sz="800">
          <a:latin typeface="Arial Narrow" panose="020B060602020203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 (3m)'!$BW$64</c:f>
              <c:strCache>
                <c:ptCount val="1"/>
                <c:pt idx="0">
                  <c:v>Normal Water Level</c:v>
                </c:pt>
              </c:strCache>
            </c:strRef>
          </c:tx>
          <c:spPr>
            <a:ln w="12700" cap="rnd">
              <a:solidFill>
                <a:srgbClr val="C00000"/>
              </a:solidFill>
              <a:prstDash val="sysDash"/>
              <a:round/>
            </a:ln>
            <a:effectLst/>
          </c:spPr>
          <c:marker>
            <c:symbol val="none"/>
          </c:marker>
          <c:val>
            <c:numRef>
              <c:f>'Sheet1 (3m)'!$BX$64:$CI$64</c:f>
              <c:numCache>
                <c:formatCode>General</c:formatCode>
                <c:ptCount val="12"/>
                <c:pt idx="0">
                  <c:v>578</c:v>
                </c:pt>
                <c:pt idx="1">
                  <c:v>578</c:v>
                </c:pt>
                <c:pt idx="2">
                  <c:v>578</c:v>
                </c:pt>
                <c:pt idx="3">
                  <c:v>578</c:v>
                </c:pt>
                <c:pt idx="4">
                  <c:v>578</c:v>
                </c:pt>
                <c:pt idx="5">
                  <c:v>578</c:v>
                </c:pt>
                <c:pt idx="6">
                  <c:v>578</c:v>
                </c:pt>
                <c:pt idx="7">
                  <c:v>578</c:v>
                </c:pt>
                <c:pt idx="8">
                  <c:v>578</c:v>
                </c:pt>
                <c:pt idx="9">
                  <c:v>578</c:v>
                </c:pt>
                <c:pt idx="10">
                  <c:v>578</c:v>
                </c:pt>
                <c:pt idx="11">
                  <c:v>578</c:v>
                </c:pt>
              </c:numCache>
            </c:numRef>
          </c:val>
          <c:smooth val="0"/>
          <c:extLst>
            <c:ext xmlns:c16="http://schemas.microsoft.com/office/drawing/2014/chart" uri="{C3380CC4-5D6E-409C-BE32-E72D297353CC}">
              <c16:uniqueId val="{00000000-6B33-4B32-B96A-A9CE5193715F}"/>
            </c:ext>
          </c:extLst>
        </c:ser>
        <c:ser>
          <c:idx val="0"/>
          <c:order val="1"/>
          <c:tx>
            <c:strRef>
              <c:f>'Sheet1 (3m)'!$BW$55</c:f>
              <c:strCache>
                <c:ptCount val="1"/>
                <c:pt idx="0">
                  <c:v>1m</c:v>
                </c:pt>
              </c:strCache>
            </c:strRef>
          </c:tx>
          <c:spPr>
            <a:ln w="28575" cap="rnd">
              <a:solidFill>
                <a:schemeClr val="accent1">
                  <a:lumMod val="60000"/>
                  <a:lumOff val="40000"/>
                </a:schemeClr>
              </a:solidFill>
              <a:round/>
            </a:ln>
            <a:effectLst/>
          </c:spPr>
          <c:marker>
            <c:symbol val="none"/>
          </c:marker>
          <c:cat>
            <c:strRef>
              <c:f>'Sheet1 (3m)'!$BX$54:$CI$54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 (3m)'!$BX$59:$CI$59</c:f>
              <c:numCache>
                <c:formatCode>#,##0</c:formatCode>
                <c:ptCount val="12"/>
                <c:pt idx="0">
                  <c:v>577</c:v>
                </c:pt>
                <c:pt idx="1">
                  <c:v>577</c:v>
                </c:pt>
                <c:pt idx="2">
                  <c:v>577</c:v>
                </c:pt>
                <c:pt idx="3">
                  <c:v>577</c:v>
                </c:pt>
                <c:pt idx="4">
                  <c:v>578</c:v>
                </c:pt>
                <c:pt idx="5">
                  <c:v>578</c:v>
                </c:pt>
                <c:pt idx="6">
                  <c:v>578</c:v>
                </c:pt>
                <c:pt idx="7">
                  <c:v>578</c:v>
                </c:pt>
                <c:pt idx="8">
                  <c:v>578</c:v>
                </c:pt>
                <c:pt idx="9">
                  <c:v>577</c:v>
                </c:pt>
                <c:pt idx="10">
                  <c:v>577</c:v>
                </c:pt>
                <c:pt idx="11">
                  <c:v>577</c:v>
                </c:pt>
              </c:numCache>
            </c:numRef>
          </c:val>
          <c:smooth val="0"/>
          <c:extLst>
            <c:ext xmlns:c16="http://schemas.microsoft.com/office/drawing/2014/chart" uri="{C3380CC4-5D6E-409C-BE32-E72D297353CC}">
              <c16:uniqueId val="{00000001-6B33-4B32-B96A-A9CE5193715F}"/>
            </c:ext>
          </c:extLst>
        </c:ser>
        <c:ser>
          <c:idx val="1"/>
          <c:order val="2"/>
          <c:tx>
            <c:strRef>
              <c:f>'Sheet1 (3m)'!$BW$56</c:f>
              <c:strCache>
                <c:ptCount val="1"/>
                <c:pt idx="0">
                  <c:v>2m</c:v>
                </c:pt>
              </c:strCache>
            </c:strRef>
          </c:tx>
          <c:spPr>
            <a:ln w="28575" cap="rnd">
              <a:solidFill>
                <a:schemeClr val="accent1">
                  <a:lumMod val="75000"/>
                </a:schemeClr>
              </a:solidFill>
              <a:round/>
            </a:ln>
            <a:effectLst/>
          </c:spPr>
          <c:marker>
            <c:symbol val="none"/>
          </c:marker>
          <c:cat>
            <c:strRef>
              <c:f>'Sheet1 (3m)'!$BX$54:$CI$54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 (3m)'!$BX$60:$CI$60</c:f>
              <c:numCache>
                <c:formatCode>#,##0</c:formatCode>
                <c:ptCount val="12"/>
                <c:pt idx="0">
                  <c:v>576</c:v>
                </c:pt>
                <c:pt idx="1">
                  <c:v>576</c:v>
                </c:pt>
                <c:pt idx="2">
                  <c:v>576</c:v>
                </c:pt>
                <c:pt idx="3">
                  <c:v>576</c:v>
                </c:pt>
                <c:pt idx="4">
                  <c:v>578</c:v>
                </c:pt>
                <c:pt idx="5">
                  <c:v>578</c:v>
                </c:pt>
                <c:pt idx="6">
                  <c:v>578</c:v>
                </c:pt>
                <c:pt idx="7">
                  <c:v>578</c:v>
                </c:pt>
                <c:pt idx="8">
                  <c:v>578</c:v>
                </c:pt>
                <c:pt idx="9">
                  <c:v>576</c:v>
                </c:pt>
                <c:pt idx="10">
                  <c:v>576</c:v>
                </c:pt>
                <c:pt idx="11">
                  <c:v>576</c:v>
                </c:pt>
              </c:numCache>
            </c:numRef>
          </c:val>
          <c:smooth val="0"/>
          <c:extLst>
            <c:ext xmlns:c16="http://schemas.microsoft.com/office/drawing/2014/chart" uri="{C3380CC4-5D6E-409C-BE32-E72D297353CC}">
              <c16:uniqueId val="{00000002-6B33-4B32-B96A-A9CE5193715F}"/>
            </c:ext>
          </c:extLst>
        </c:ser>
        <c:ser>
          <c:idx val="2"/>
          <c:order val="3"/>
          <c:tx>
            <c:strRef>
              <c:f>'Sheet1 (3m)'!$BW$57</c:f>
              <c:strCache>
                <c:ptCount val="1"/>
                <c:pt idx="0">
                  <c:v>3m</c:v>
                </c:pt>
              </c:strCache>
            </c:strRef>
          </c:tx>
          <c:spPr>
            <a:ln w="28575" cap="rnd">
              <a:solidFill>
                <a:schemeClr val="accent1">
                  <a:lumMod val="50000"/>
                </a:schemeClr>
              </a:solidFill>
              <a:round/>
            </a:ln>
            <a:effectLst/>
          </c:spPr>
          <c:marker>
            <c:symbol val="none"/>
          </c:marker>
          <c:cat>
            <c:strRef>
              <c:f>'Sheet1 (3m)'!$BX$54:$CI$54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 (3m)'!$BX$61:$CI$61</c:f>
              <c:numCache>
                <c:formatCode>#,##0</c:formatCode>
                <c:ptCount val="12"/>
                <c:pt idx="0">
                  <c:v>575</c:v>
                </c:pt>
                <c:pt idx="1">
                  <c:v>575</c:v>
                </c:pt>
                <c:pt idx="2">
                  <c:v>575</c:v>
                </c:pt>
                <c:pt idx="3">
                  <c:v>575</c:v>
                </c:pt>
                <c:pt idx="4">
                  <c:v>578</c:v>
                </c:pt>
                <c:pt idx="5">
                  <c:v>578</c:v>
                </c:pt>
                <c:pt idx="6">
                  <c:v>578</c:v>
                </c:pt>
                <c:pt idx="7">
                  <c:v>578</c:v>
                </c:pt>
                <c:pt idx="8">
                  <c:v>578</c:v>
                </c:pt>
                <c:pt idx="9">
                  <c:v>575</c:v>
                </c:pt>
                <c:pt idx="10">
                  <c:v>575</c:v>
                </c:pt>
                <c:pt idx="11">
                  <c:v>575</c:v>
                </c:pt>
              </c:numCache>
            </c:numRef>
          </c:val>
          <c:smooth val="0"/>
          <c:extLst>
            <c:ext xmlns:c16="http://schemas.microsoft.com/office/drawing/2014/chart" uri="{C3380CC4-5D6E-409C-BE32-E72D297353CC}">
              <c16:uniqueId val="{00000003-6B33-4B32-B96A-A9CE5193715F}"/>
            </c:ext>
          </c:extLst>
        </c:ser>
        <c:dLbls>
          <c:showLegendKey val="0"/>
          <c:showVal val="0"/>
          <c:showCatName val="0"/>
          <c:showSerName val="0"/>
          <c:showPercent val="0"/>
          <c:showBubbleSize val="0"/>
        </c:dLbls>
        <c:smooth val="0"/>
        <c:axId val="498908000"/>
        <c:axId val="498908480"/>
      </c:lineChart>
      <c:catAx>
        <c:axId val="498908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98908480"/>
        <c:crosses val="autoZero"/>
        <c:auto val="1"/>
        <c:lblAlgn val="ctr"/>
        <c:lblOffset val="100"/>
        <c:noMultiLvlLbl val="0"/>
      </c:catAx>
      <c:valAx>
        <c:axId val="498908480"/>
        <c:scaling>
          <c:orientation val="minMax"/>
          <c:max val="57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98908000"/>
        <c:crosses val="autoZero"/>
        <c:crossBetween val="midCat"/>
      </c:valAx>
      <c:spPr>
        <a:noFill/>
        <a:ln>
          <a:noFill/>
        </a:ln>
        <a:effectLst/>
      </c:spPr>
    </c:plotArea>
    <c:legend>
      <c:legendPos val="b"/>
      <c:layout>
        <c:manualLayout>
          <c:xMode val="edge"/>
          <c:yMode val="edge"/>
          <c:x val="0"/>
          <c:y val="0.77922778601979337"/>
          <c:w val="0.99902063547845432"/>
          <c:h val="0.2078804947780924"/>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solidFill>
        <a:sysClr val="window" lastClr="FFFFFF">
          <a:lumMod val="75000"/>
        </a:sysClr>
      </a:solidFill>
    </a:ln>
    <a:effectLst/>
  </c:spPr>
  <c:txPr>
    <a:bodyPr/>
    <a:lstStyle/>
    <a:p>
      <a:pPr>
        <a:defRPr sz="600">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EC2D50-A2F2-41A8-84CE-A3C9C06657CC}" type="doc">
      <dgm:prSet loTypeId="urn:microsoft.com/office/officeart/2009/layout/CircleArrowProcess" loCatId="process" qsTypeId="urn:microsoft.com/office/officeart/2005/8/quickstyle/simple1" qsCatId="simple" csTypeId="urn:microsoft.com/office/officeart/2005/8/colors/accent6_5" csCatId="accent6" phldr="1"/>
      <dgm:spPr/>
      <dgm:t>
        <a:bodyPr/>
        <a:lstStyle/>
        <a:p>
          <a:endParaRPr lang="en-US"/>
        </a:p>
      </dgm:t>
    </dgm:pt>
    <dgm:pt modelId="{DC627B60-0F7A-435C-892A-A06F0CA5C52B}">
      <dgm:prSet phldrT="[Text]" custT="1"/>
      <dgm:spPr/>
      <dgm:t>
        <a:bodyPr/>
        <a:lstStyle/>
        <a:p>
          <a:r>
            <a:rPr lang="en-US" sz="1200" dirty="0">
              <a:latin typeface="Arial Narrow" panose="020B0606020202030204" pitchFamily="34" charset="0"/>
            </a:rPr>
            <a:t>TASK 1</a:t>
          </a:r>
        </a:p>
        <a:p>
          <a:r>
            <a:rPr lang="en-US" sz="1200" dirty="0">
              <a:latin typeface="Arial Narrow" panose="020B0606020202030204" pitchFamily="34" charset="0"/>
            </a:rPr>
            <a:t>Prepare for development of the Sectoral policies, data collection and processing</a:t>
          </a:r>
        </a:p>
      </dgm:t>
    </dgm:pt>
    <dgm:pt modelId="{3FBCC4DC-3C3F-45A4-A5CF-F32B6CAE3A5E}" type="parTrans" cxnId="{588CEE6C-D5D7-4E9C-94BA-166DE74E86F0}">
      <dgm:prSet/>
      <dgm:spPr/>
      <dgm:t>
        <a:bodyPr/>
        <a:lstStyle/>
        <a:p>
          <a:endParaRPr lang="en-US" sz="1200">
            <a:latin typeface="Arial Narrow" panose="020B0606020202030204" pitchFamily="34" charset="0"/>
          </a:endParaRPr>
        </a:p>
      </dgm:t>
    </dgm:pt>
    <dgm:pt modelId="{9E4F61AD-A0B9-4494-B308-D21DFA962DE4}" type="sibTrans" cxnId="{588CEE6C-D5D7-4E9C-94BA-166DE74E86F0}">
      <dgm:prSet/>
      <dgm:spPr/>
      <dgm:t>
        <a:bodyPr/>
        <a:lstStyle/>
        <a:p>
          <a:endParaRPr lang="en-US" sz="1200">
            <a:latin typeface="Arial Narrow" panose="020B0606020202030204" pitchFamily="34" charset="0"/>
          </a:endParaRPr>
        </a:p>
      </dgm:t>
    </dgm:pt>
    <dgm:pt modelId="{B368D504-1F2D-49FE-BAA8-D9F3BA4D91B3}">
      <dgm:prSet phldrT="[Text]" custT="1"/>
      <dgm:spPr/>
      <dgm:t>
        <a:bodyPr/>
        <a:lstStyle/>
        <a:p>
          <a:r>
            <a:rPr lang="en-US" sz="1200" b="0" dirty="0">
              <a:solidFill>
                <a:srgbClr val="7030A0"/>
              </a:solidFill>
              <a:latin typeface="Arial Narrow" panose="020B0606020202030204" pitchFamily="34" charset="0"/>
            </a:rPr>
            <a:t>TASK 2</a:t>
          </a:r>
        </a:p>
        <a:p>
          <a:r>
            <a:rPr lang="en-US" sz="1200" b="0" dirty="0">
              <a:solidFill>
                <a:srgbClr val="7030A0"/>
              </a:solidFill>
              <a:latin typeface="Arial Narrow" panose="020B0606020202030204" pitchFamily="34" charset="0"/>
            </a:rPr>
            <a:t>Develop two technical studies on climate change impacts on energy (hydropower) and agriculture in the flood-prone areas of the Drin River basin</a:t>
          </a:r>
        </a:p>
      </dgm:t>
    </dgm:pt>
    <dgm:pt modelId="{AE7DAFAE-7050-4577-942C-A09B78311453}" type="parTrans" cxnId="{036C35A0-7A1F-4BBA-AE81-45EC64E6E254}">
      <dgm:prSet/>
      <dgm:spPr/>
      <dgm:t>
        <a:bodyPr/>
        <a:lstStyle/>
        <a:p>
          <a:endParaRPr lang="en-US" sz="1200">
            <a:latin typeface="Arial Narrow" panose="020B0606020202030204" pitchFamily="34" charset="0"/>
          </a:endParaRPr>
        </a:p>
      </dgm:t>
    </dgm:pt>
    <dgm:pt modelId="{BB2D955C-0A72-4C74-8827-D94E5C5115AA}" type="sibTrans" cxnId="{036C35A0-7A1F-4BBA-AE81-45EC64E6E254}">
      <dgm:prSet/>
      <dgm:spPr/>
      <dgm:t>
        <a:bodyPr/>
        <a:lstStyle/>
        <a:p>
          <a:endParaRPr lang="en-US" sz="1200">
            <a:latin typeface="Arial Narrow" panose="020B0606020202030204" pitchFamily="34" charset="0"/>
          </a:endParaRPr>
        </a:p>
      </dgm:t>
    </dgm:pt>
    <dgm:pt modelId="{15553D05-2377-408A-8D7A-3FC522E09114}">
      <dgm:prSet phldrT="[Text]" custT="1"/>
      <dgm:spPr/>
      <dgm:t>
        <a:bodyPr/>
        <a:lstStyle/>
        <a:p>
          <a:r>
            <a:rPr lang="en-US" sz="1200" dirty="0">
              <a:latin typeface="Arial Narrow" panose="020B0606020202030204" pitchFamily="34" charset="0"/>
            </a:rPr>
            <a:t>TASK 3</a:t>
          </a:r>
        </a:p>
        <a:p>
          <a:r>
            <a:rPr lang="en-US" sz="1200" dirty="0">
              <a:latin typeface="Arial Narrow" panose="020B0606020202030204" pitchFamily="34" charset="0"/>
            </a:rPr>
            <a:t>Develop sectoral FRM policies and any necessary enabling guidelines and/or tools for sectors of Agriculture and Energy (Hydropower)</a:t>
          </a:r>
        </a:p>
      </dgm:t>
    </dgm:pt>
    <dgm:pt modelId="{00FE7CBF-18B1-4FB7-AF46-9121AEA077C8}" type="parTrans" cxnId="{172188C1-68B3-4542-BF9A-C214F479AF17}">
      <dgm:prSet/>
      <dgm:spPr/>
      <dgm:t>
        <a:bodyPr/>
        <a:lstStyle/>
        <a:p>
          <a:endParaRPr lang="en-US" sz="1200">
            <a:latin typeface="Arial Narrow" panose="020B0606020202030204" pitchFamily="34" charset="0"/>
          </a:endParaRPr>
        </a:p>
      </dgm:t>
    </dgm:pt>
    <dgm:pt modelId="{30F5D627-DCBB-494A-BD42-2D36E4D830EA}" type="sibTrans" cxnId="{172188C1-68B3-4542-BF9A-C214F479AF17}">
      <dgm:prSet/>
      <dgm:spPr/>
      <dgm:t>
        <a:bodyPr/>
        <a:lstStyle/>
        <a:p>
          <a:endParaRPr lang="en-US" sz="1200">
            <a:latin typeface="Arial Narrow" panose="020B0606020202030204" pitchFamily="34" charset="0"/>
          </a:endParaRPr>
        </a:p>
      </dgm:t>
    </dgm:pt>
    <dgm:pt modelId="{A9758B9D-9D33-4CC5-86AE-EB84728631F8}" type="pres">
      <dgm:prSet presAssocID="{F5EC2D50-A2F2-41A8-84CE-A3C9C06657CC}" presName="Name0" presStyleCnt="0">
        <dgm:presLayoutVars>
          <dgm:chMax val="7"/>
          <dgm:chPref val="7"/>
          <dgm:dir/>
          <dgm:animLvl val="lvl"/>
        </dgm:presLayoutVars>
      </dgm:prSet>
      <dgm:spPr/>
    </dgm:pt>
    <dgm:pt modelId="{5B29D46A-F054-44DA-B078-202CA8FF90C0}" type="pres">
      <dgm:prSet presAssocID="{DC627B60-0F7A-435C-892A-A06F0CA5C52B}" presName="Accent1" presStyleCnt="0"/>
      <dgm:spPr/>
    </dgm:pt>
    <dgm:pt modelId="{F66E7C6E-DC30-4C1A-9328-6A2B82B67B85}" type="pres">
      <dgm:prSet presAssocID="{DC627B60-0F7A-435C-892A-A06F0CA5C52B}" presName="Accent" presStyleLbl="node1" presStyleIdx="0" presStyleCnt="3"/>
      <dgm:spPr/>
    </dgm:pt>
    <dgm:pt modelId="{7E9B7E2B-D679-41EE-AA3B-8D354F8AA641}" type="pres">
      <dgm:prSet presAssocID="{DC627B60-0F7A-435C-892A-A06F0CA5C52B}" presName="Parent1" presStyleLbl="revTx" presStyleIdx="0" presStyleCnt="3" custScaleX="196705">
        <dgm:presLayoutVars>
          <dgm:chMax val="1"/>
          <dgm:chPref val="1"/>
          <dgm:bulletEnabled val="1"/>
        </dgm:presLayoutVars>
      </dgm:prSet>
      <dgm:spPr/>
    </dgm:pt>
    <dgm:pt modelId="{ED879198-DB9C-4457-A18E-BBAAFC58B7FC}" type="pres">
      <dgm:prSet presAssocID="{B368D504-1F2D-49FE-BAA8-D9F3BA4D91B3}" presName="Accent2" presStyleCnt="0"/>
      <dgm:spPr/>
    </dgm:pt>
    <dgm:pt modelId="{B2D5159F-632A-4EF5-823D-639460F67C58}" type="pres">
      <dgm:prSet presAssocID="{B368D504-1F2D-49FE-BAA8-D9F3BA4D91B3}" presName="Accent" presStyleLbl="node1" presStyleIdx="1" presStyleCnt="3"/>
      <dgm:spPr/>
    </dgm:pt>
    <dgm:pt modelId="{6A664589-1CC2-4F85-8296-6558F280B1CA}" type="pres">
      <dgm:prSet presAssocID="{B368D504-1F2D-49FE-BAA8-D9F3BA4D91B3}" presName="Parent2" presStyleLbl="revTx" presStyleIdx="1" presStyleCnt="3" custScaleX="245003" custLinFactNeighborY="-11111">
        <dgm:presLayoutVars>
          <dgm:chMax val="1"/>
          <dgm:chPref val="1"/>
          <dgm:bulletEnabled val="1"/>
        </dgm:presLayoutVars>
      </dgm:prSet>
      <dgm:spPr/>
    </dgm:pt>
    <dgm:pt modelId="{DCF2C4A6-4372-48BD-87DD-3B4E72D67168}" type="pres">
      <dgm:prSet presAssocID="{15553D05-2377-408A-8D7A-3FC522E09114}" presName="Accent3" presStyleCnt="0"/>
      <dgm:spPr/>
    </dgm:pt>
    <dgm:pt modelId="{213C395C-EB4B-40CD-9C2E-5DCC013C4761}" type="pres">
      <dgm:prSet presAssocID="{15553D05-2377-408A-8D7A-3FC522E09114}" presName="Accent" presStyleLbl="node1" presStyleIdx="2" presStyleCnt="3"/>
      <dgm:spPr/>
    </dgm:pt>
    <dgm:pt modelId="{C3232A32-1314-47F0-83CD-ADA5AAD14350}" type="pres">
      <dgm:prSet presAssocID="{15553D05-2377-408A-8D7A-3FC522E09114}" presName="Parent3" presStyleLbl="revTx" presStyleIdx="2" presStyleCnt="3" custScaleX="228265">
        <dgm:presLayoutVars>
          <dgm:chMax val="1"/>
          <dgm:chPref val="1"/>
          <dgm:bulletEnabled val="1"/>
        </dgm:presLayoutVars>
      </dgm:prSet>
      <dgm:spPr/>
    </dgm:pt>
  </dgm:ptLst>
  <dgm:cxnLst>
    <dgm:cxn modelId="{27734302-3CF4-45DE-9318-0E333C8FBCBA}" type="presOf" srcId="{B368D504-1F2D-49FE-BAA8-D9F3BA4D91B3}" destId="{6A664589-1CC2-4F85-8296-6558F280B1CA}" srcOrd="0" destOrd="0" presId="urn:microsoft.com/office/officeart/2009/layout/CircleArrowProcess"/>
    <dgm:cxn modelId="{588CEE6C-D5D7-4E9C-94BA-166DE74E86F0}" srcId="{F5EC2D50-A2F2-41A8-84CE-A3C9C06657CC}" destId="{DC627B60-0F7A-435C-892A-A06F0CA5C52B}" srcOrd="0" destOrd="0" parTransId="{3FBCC4DC-3C3F-45A4-A5CF-F32B6CAE3A5E}" sibTransId="{9E4F61AD-A0B9-4494-B308-D21DFA962DE4}"/>
    <dgm:cxn modelId="{DDE80677-A4EC-4193-B61A-35BC8C5ABA49}" type="presOf" srcId="{15553D05-2377-408A-8D7A-3FC522E09114}" destId="{C3232A32-1314-47F0-83CD-ADA5AAD14350}" srcOrd="0" destOrd="0" presId="urn:microsoft.com/office/officeart/2009/layout/CircleArrowProcess"/>
    <dgm:cxn modelId="{42677593-303E-4BC6-8845-2B74C5218CD2}" type="presOf" srcId="{DC627B60-0F7A-435C-892A-A06F0CA5C52B}" destId="{7E9B7E2B-D679-41EE-AA3B-8D354F8AA641}" srcOrd="0" destOrd="0" presId="urn:microsoft.com/office/officeart/2009/layout/CircleArrowProcess"/>
    <dgm:cxn modelId="{036C35A0-7A1F-4BBA-AE81-45EC64E6E254}" srcId="{F5EC2D50-A2F2-41A8-84CE-A3C9C06657CC}" destId="{B368D504-1F2D-49FE-BAA8-D9F3BA4D91B3}" srcOrd="1" destOrd="0" parTransId="{AE7DAFAE-7050-4577-942C-A09B78311453}" sibTransId="{BB2D955C-0A72-4C74-8827-D94E5C5115AA}"/>
    <dgm:cxn modelId="{172188C1-68B3-4542-BF9A-C214F479AF17}" srcId="{F5EC2D50-A2F2-41A8-84CE-A3C9C06657CC}" destId="{15553D05-2377-408A-8D7A-3FC522E09114}" srcOrd="2" destOrd="0" parTransId="{00FE7CBF-18B1-4FB7-AF46-9121AEA077C8}" sibTransId="{30F5D627-DCBB-494A-BD42-2D36E4D830EA}"/>
    <dgm:cxn modelId="{31D1F6FB-C49A-46A2-93EB-2A6F12FFF213}" type="presOf" srcId="{F5EC2D50-A2F2-41A8-84CE-A3C9C06657CC}" destId="{A9758B9D-9D33-4CC5-86AE-EB84728631F8}" srcOrd="0" destOrd="0" presId="urn:microsoft.com/office/officeart/2009/layout/CircleArrowProcess"/>
    <dgm:cxn modelId="{F5C459D0-CB7A-408E-A917-ADB6A68133FA}" type="presParOf" srcId="{A9758B9D-9D33-4CC5-86AE-EB84728631F8}" destId="{5B29D46A-F054-44DA-B078-202CA8FF90C0}" srcOrd="0" destOrd="0" presId="urn:microsoft.com/office/officeart/2009/layout/CircleArrowProcess"/>
    <dgm:cxn modelId="{82EB69EF-8EEB-4D95-AED5-CC028475CC45}" type="presParOf" srcId="{5B29D46A-F054-44DA-B078-202CA8FF90C0}" destId="{F66E7C6E-DC30-4C1A-9328-6A2B82B67B85}" srcOrd="0" destOrd="0" presId="urn:microsoft.com/office/officeart/2009/layout/CircleArrowProcess"/>
    <dgm:cxn modelId="{14CEBCCA-7B2D-4F5A-BD13-6F18FFEE3706}" type="presParOf" srcId="{A9758B9D-9D33-4CC5-86AE-EB84728631F8}" destId="{7E9B7E2B-D679-41EE-AA3B-8D354F8AA641}" srcOrd="1" destOrd="0" presId="urn:microsoft.com/office/officeart/2009/layout/CircleArrowProcess"/>
    <dgm:cxn modelId="{8742A983-B031-4D32-A1EE-5F439CEE75CC}" type="presParOf" srcId="{A9758B9D-9D33-4CC5-86AE-EB84728631F8}" destId="{ED879198-DB9C-4457-A18E-BBAAFC58B7FC}" srcOrd="2" destOrd="0" presId="urn:microsoft.com/office/officeart/2009/layout/CircleArrowProcess"/>
    <dgm:cxn modelId="{7527B6E5-10AF-485D-98A6-CFD9C49E6812}" type="presParOf" srcId="{ED879198-DB9C-4457-A18E-BBAAFC58B7FC}" destId="{B2D5159F-632A-4EF5-823D-639460F67C58}" srcOrd="0" destOrd="0" presId="urn:microsoft.com/office/officeart/2009/layout/CircleArrowProcess"/>
    <dgm:cxn modelId="{B5FDE314-A3EA-4307-B5BB-3CCFD45D3FA6}" type="presParOf" srcId="{A9758B9D-9D33-4CC5-86AE-EB84728631F8}" destId="{6A664589-1CC2-4F85-8296-6558F280B1CA}" srcOrd="3" destOrd="0" presId="urn:microsoft.com/office/officeart/2009/layout/CircleArrowProcess"/>
    <dgm:cxn modelId="{0CB3DE0B-DD56-466E-81E9-EB5B8837D3BB}" type="presParOf" srcId="{A9758B9D-9D33-4CC5-86AE-EB84728631F8}" destId="{DCF2C4A6-4372-48BD-87DD-3B4E72D67168}" srcOrd="4" destOrd="0" presId="urn:microsoft.com/office/officeart/2009/layout/CircleArrowProcess"/>
    <dgm:cxn modelId="{88B72439-49C1-4E30-BEED-F8E109739441}" type="presParOf" srcId="{DCF2C4A6-4372-48BD-87DD-3B4E72D67168}" destId="{213C395C-EB4B-40CD-9C2E-5DCC013C4761}" srcOrd="0" destOrd="0" presId="urn:microsoft.com/office/officeart/2009/layout/CircleArrowProcess"/>
    <dgm:cxn modelId="{468B0C50-5969-4FE9-8FE4-99ED3FE8A325}" type="presParOf" srcId="{A9758B9D-9D33-4CC5-86AE-EB84728631F8}" destId="{C3232A32-1314-47F0-83CD-ADA5AAD1435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EC2D50-A2F2-41A8-84CE-A3C9C06657CC}" type="doc">
      <dgm:prSet loTypeId="urn:microsoft.com/office/officeart/2009/layout/CircleArrowProcess" loCatId="process" qsTypeId="urn:microsoft.com/office/officeart/2005/8/quickstyle/simple1" qsCatId="simple" csTypeId="urn:microsoft.com/office/officeart/2005/8/colors/accent6_5" csCatId="accent6" phldr="1"/>
      <dgm:spPr/>
      <dgm:t>
        <a:bodyPr/>
        <a:lstStyle/>
        <a:p>
          <a:endParaRPr lang="en-US"/>
        </a:p>
      </dgm:t>
    </dgm:pt>
    <dgm:pt modelId="{DC627B60-0F7A-435C-892A-A06F0CA5C52B}">
      <dgm:prSet phldrT="[Text]" custT="1"/>
      <dgm:spPr/>
      <dgm:t>
        <a:bodyPr/>
        <a:lstStyle/>
        <a:p>
          <a:r>
            <a:rPr lang="en-US" sz="1200" dirty="0">
              <a:solidFill>
                <a:schemeClr val="accent6">
                  <a:lumMod val="40000"/>
                  <a:lumOff val="60000"/>
                </a:schemeClr>
              </a:solidFill>
              <a:latin typeface="Arial Narrow" panose="020B0606020202030204" pitchFamily="34" charset="0"/>
            </a:rPr>
            <a:t>TASK 1</a:t>
          </a:r>
        </a:p>
        <a:p>
          <a:r>
            <a:rPr lang="en-US" sz="1200" dirty="0">
              <a:solidFill>
                <a:schemeClr val="accent6">
                  <a:lumMod val="40000"/>
                  <a:lumOff val="60000"/>
                </a:schemeClr>
              </a:solidFill>
              <a:latin typeface="Arial Narrow" panose="020B0606020202030204" pitchFamily="34" charset="0"/>
            </a:rPr>
            <a:t>Prepare for development of the Sectoral policies, data collection and processing</a:t>
          </a:r>
        </a:p>
      </dgm:t>
    </dgm:pt>
    <dgm:pt modelId="{3FBCC4DC-3C3F-45A4-A5CF-F32B6CAE3A5E}" type="parTrans" cxnId="{588CEE6C-D5D7-4E9C-94BA-166DE74E86F0}">
      <dgm:prSet/>
      <dgm:spPr/>
      <dgm:t>
        <a:bodyPr/>
        <a:lstStyle/>
        <a:p>
          <a:endParaRPr lang="en-US" sz="1200">
            <a:latin typeface="Arial Narrow" panose="020B0606020202030204" pitchFamily="34" charset="0"/>
          </a:endParaRPr>
        </a:p>
      </dgm:t>
    </dgm:pt>
    <dgm:pt modelId="{9E4F61AD-A0B9-4494-B308-D21DFA962DE4}" type="sibTrans" cxnId="{588CEE6C-D5D7-4E9C-94BA-166DE74E86F0}">
      <dgm:prSet/>
      <dgm:spPr/>
      <dgm:t>
        <a:bodyPr/>
        <a:lstStyle/>
        <a:p>
          <a:endParaRPr lang="en-US" sz="1200">
            <a:latin typeface="Arial Narrow" panose="020B0606020202030204" pitchFamily="34" charset="0"/>
          </a:endParaRPr>
        </a:p>
      </dgm:t>
    </dgm:pt>
    <dgm:pt modelId="{B368D504-1F2D-49FE-BAA8-D9F3BA4D91B3}">
      <dgm:prSet phldrT="[Text]" custT="1"/>
      <dgm:spPr/>
      <dgm:t>
        <a:bodyPr/>
        <a:lstStyle/>
        <a:p>
          <a:r>
            <a:rPr lang="en-US" sz="1200" b="0" dirty="0">
              <a:solidFill>
                <a:schemeClr val="tx1"/>
              </a:solidFill>
              <a:latin typeface="Arial Narrow" panose="020B0606020202030204" pitchFamily="34" charset="0"/>
            </a:rPr>
            <a:t>TASK 2</a:t>
          </a:r>
        </a:p>
        <a:p>
          <a:r>
            <a:rPr lang="en-US" sz="1200" b="0" dirty="0">
              <a:solidFill>
                <a:schemeClr val="tx1"/>
              </a:solidFill>
              <a:latin typeface="Arial Narrow" panose="020B0606020202030204" pitchFamily="34" charset="0"/>
            </a:rPr>
            <a:t>Develop two technical studies on climate change impacts on energy (hydropower) and agriculture in the flood-prone areas of the Drin River basin</a:t>
          </a:r>
        </a:p>
      </dgm:t>
    </dgm:pt>
    <dgm:pt modelId="{AE7DAFAE-7050-4577-942C-A09B78311453}" type="parTrans" cxnId="{036C35A0-7A1F-4BBA-AE81-45EC64E6E254}">
      <dgm:prSet/>
      <dgm:spPr/>
      <dgm:t>
        <a:bodyPr/>
        <a:lstStyle/>
        <a:p>
          <a:endParaRPr lang="en-US" sz="1200">
            <a:latin typeface="Arial Narrow" panose="020B0606020202030204" pitchFamily="34" charset="0"/>
          </a:endParaRPr>
        </a:p>
      </dgm:t>
    </dgm:pt>
    <dgm:pt modelId="{BB2D955C-0A72-4C74-8827-D94E5C5115AA}" type="sibTrans" cxnId="{036C35A0-7A1F-4BBA-AE81-45EC64E6E254}">
      <dgm:prSet/>
      <dgm:spPr/>
      <dgm:t>
        <a:bodyPr/>
        <a:lstStyle/>
        <a:p>
          <a:endParaRPr lang="en-US" sz="1200">
            <a:latin typeface="Arial Narrow" panose="020B0606020202030204" pitchFamily="34" charset="0"/>
          </a:endParaRPr>
        </a:p>
      </dgm:t>
    </dgm:pt>
    <dgm:pt modelId="{15553D05-2377-408A-8D7A-3FC522E09114}">
      <dgm:prSet phldrT="[Text]" custT="1"/>
      <dgm:spPr/>
      <dgm:t>
        <a:bodyPr/>
        <a:lstStyle/>
        <a:p>
          <a:r>
            <a:rPr lang="en-US" sz="1200" dirty="0">
              <a:solidFill>
                <a:schemeClr val="accent6">
                  <a:lumMod val="40000"/>
                  <a:lumOff val="60000"/>
                </a:schemeClr>
              </a:solidFill>
              <a:latin typeface="Arial Narrow" panose="020B0606020202030204" pitchFamily="34" charset="0"/>
            </a:rPr>
            <a:t>TASK 3</a:t>
          </a:r>
        </a:p>
        <a:p>
          <a:r>
            <a:rPr lang="en-US" sz="1200" dirty="0">
              <a:solidFill>
                <a:schemeClr val="accent6">
                  <a:lumMod val="40000"/>
                  <a:lumOff val="60000"/>
                </a:schemeClr>
              </a:solidFill>
              <a:latin typeface="Arial Narrow" panose="020B0606020202030204" pitchFamily="34" charset="0"/>
            </a:rPr>
            <a:t>Develop sectoral FRM policies and any necessary enabling guidelines and/or tools for sectors of Agriculture and Energy (Hydropower)</a:t>
          </a:r>
        </a:p>
      </dgm:t>
    </dgm:pt>
    <dgm:pt modelId="{00FE7CBF-18B1-4FB7-AF46-9121AEA077C8}" type="parTrans" cxnId="{172188C1-68B3-4542-BF9A-C214F479AF17}">
      <dgm:prSet/>
      <dgm:spPr/>
      <dgm:t>
        <a:bodyPr/>
        <a:lstStyle/>
        <a:p>
          <a:endParaRPr lang="en-US" sz="1200">
            <a:latin typeface="Arial Narrow" panose="020B0606020202030204" pitchFamily="34" charset="0"/>
          </a:endParaRPr>
        </a:p>
      </dgm:t>
    </dgm:pt>
    <dgm:pt modelId="{30F5D627-DCBB-494A-BD42-2D36E4D830EA}" type="sibTrans" cxnId="{172188C1-68B3-4542-BF9A-C214F479AF17}">
      <dgm:prSet/>
      <dgm:spPr/>
      <dgm:t>
        <a:bodyPr/>
        <a:lstStyle/>
        <a:p>
          <a:endParaRPr lang="en-US" sz="1200">
            <a:latin typeface="Arial Narrow" panose="020B0606020202030204" pitchFamily="34" charset="0"/>
          </a:endParaRPr>
        </a:p>
      </dgm:t>
    </dgm:pt>
    <dgm:pt modelId="{A9758B9D-9D33-4CC5-86AE-EB84728631F8}" type="pres">
      <dgm:prSet presAssocID="{F5EC2D50-A2F2-41A8-84CE-A3C9C06657CC}" presName="Name0" presStyleCnt="0">
        <dgm:presLayoutVars>
          <dgm:chMax val="7"/>
          <dgm:chPref val="7"/>
          <dgm:dir/>
          <dgm:animLvl val="lvl"/>
        </dgm:presLayoutVars>
      </dgm:prSet>
      <dgm:spPr/>
    </dgm:pt>
    <dgm:pt modelId="{5B29D46A-F054-44DA-B078-202CA8FF90C0}" type="pres">
      <dgm:prSet presAssocID="{DC627B60-0F7A-435C-892A-A06F0CA5C52B}" presName="Accent1" presStyleCnt="0"/>
      <dgm:spPr/>
    </dgm:pt>
    <dgm:pt modelId="{F66E7C6E-DC30-4C1A-9328-6A2B82B67B85}" type="pres">
      <dgm:prSet presAssocID="{DC627B60-0F7A-435C-892A-A06F0CA5C52B}" presName="Accent" presStyleLbl="node1" presStyleIdx="0" presStyleCnt="3"/>
      <dgm:spPr>
        <a:solidFill>
          <a:schemeClr val="accent6">
            <a:hueOff val="0"/>
            <a:satOff val="0"/>
            <a:lumOff val="0"/>
            <a:alpha val="25000"/>
          </a:schemeClr>
        </a:solidFill>
      </dgm:spPr>
    </dgm:pt>
    <dgm:pt modelId="{7E9B7E2B-D679-41EE-AA3B-8D354F8AA641}" type="pres">
      <dgm:prSet presAssocID="{DC627B60-0F7A-435C-892A-A06F0CA5C52B}" presName="Parent1" presStyleLbl="revTx" presStyleIdx="0" presStyleCnt="3" custScaleX="196705">
        <dgm:presLayoutVars>
          <dgm:chMax val="1"/>
          <dgm:chPref val="1"/>
          <dgm:bulletEnabled val="1"/>
        </dgm:presLayoutVars>
      </dgm:prSet>
      <dgm:spPr/>
    </dgm:pt>
    <dgm:pt modelId="{ED879198-DB9C-4457-A18E-BBAAFC58B7FC}" type="pres">
      <dgm:prSet presAssocID="{B368D504-1F2D-49FE-BAA8-D9F3BA4D91B3}" presName="Accent2" presStyleCnt="0"/>
      <dgm:spPr/>
    </dgm:pt>
    <dgm:pt modelId="{B2D5159F-632A-4EF5-823D-639460F67C58}" type="pres">
      <dgm:prSet presAssocID="{B368D504-1F2D-49FE-BAA8-D9F3BA4D91B3}" presName="Accent" presStyleLbl="node1" presStyleIdx="1" presStyleCnt="3"/>
      <dgm:spPr>
        <a:solidFill>
          <a:schemeClr val="accent6">
            <a:hueOff val="0"/>
            <a:satOff val="0"/>
            <a:lumOff val="0"/>
          </a:schemeClr>
        </a:solidFill>
        <a:ln>
          <a:solidFill>
            <a:schemeClr val="bg1"/>
          </a:solidFill>
        </a:ln>
      </dgm:spPr>
    </dgm:pt>
    <dgm:pt modelId="{6A664589-1CC2-4F85-8296-6558F280B1CA}" type="pres">
      <dgm:prSet presAssocID="{B368D504-1F2D-49FE-BAA8-D9F3BA4D91B3}" presName="Parent2" presStyleLbl="revTx" presStyleIdx="1" presStyleCnt="3" custScaleX="245003" custLinFactNeighborY="-11111">
        <dgm:presLayoutVars>
          <dgm:chMax val="1"/>
          <dgm:chPref val="1"/>
          <dgm:bulletEnabled val="1"/>
        </dgm:presLayoutVars>
      </dgm:prSet>
      <dgm:spPr/>
    </dgm:pt>
    <dgm:pt modelId="{DCF2C4A6-4372-48BD-87DD-3B4E72D67168}" type="pres">
      <dgm:prSet presAssocID="{15553D05-2377-408A-8D7A-3FC522E09114}" presName="Accent3" presStyleCnt="0"/>
      <dgm:spPr/>
    </dgm:pt>
    <dgm:pt modelId="{213C395C-EB4B-40CD-9C2E-5DCC013C4761}" type="pres">
      <dgm:prSet presAssocID="{15553D05-2377-408A-8D7A-3FC522E09114}" presName="Accent" presStyleLbl="node1" presStyleIdx="2" presStyleCnt="3"/>
      <dgm:spPr>
        <a:solidFill>
          <a:schemeClr val="accent6">
            <a:hueOff val="0"/>
            <a:satOff val="0"/>
            <a:lumOff val="0"/>
            <a:alpha val="25000"/>
          </a:schemeClr>
        </a:solidFill>
      </dgm:spPr>
    </dgm:pt>
    <dgm:pt modelId="{C3232A32-1314-47F0-83CD-ADA5AAD14350}" type="pres">
      <dgm:prSet presAssocID="{15553D05-2377-408A-8D7A-3FC522E09114}" presName="Parent3" presStyleLbl="revTx" presStyleIdx="2" presStyleCnt="3" custScaleX="228265">
        <dgm:presLayoutVars>
          <dgm:chMax val="1"/>
          <dgm:chPref val="1"/>
          <dgm:bulletEnabled val="1"/>
        </dgm:presLayoutVars>
      </dgm:prSet>
      <dgm:spPr/>
    </dgm:pt>
  </dgm:ptLst>
  <dgm:cxnLst>
    <dgm:cxn modelId="{27734302-3CF4-45DE-9318-0E333C8FBCBA}" type="presOf" srcId="{B368D504-1F2D-49FE-BAA8-D9F3BA4D91B3}" destId="{6A664589-1CC2-4F85-8296-6558F280B1CA}" srcOrd="0" destOrd="0" presId="urn:microsoft.com/office/officeart/2009/layout/CircleArrowProcess"/>
    <dgm:cxn modelId="{588CEE6C-D5D7-4E9C-94BA-166DE74E86F0}" srcId="{F5EC2D50-A2F2-41A8-84CE-A3C9C06657CC}" destId="{DC627B60-0F7A-435C-892A-A06F0CA5C52B}" srcOrd="0" destOrd="0" parTransId="{3FBCC4DC-3C3F-45A4-A5CF-F32B6CAE3A5E}" sibTransId="{9E4F61AD-A0B9-4494-B308-D21DFA962DE4}"/>
    <dgm:cxn modelId="{DDE80677-A4EC-4193-B61A-35BC8C5ABA49}" type="presOf" srcId="{15553D05-2377-408A-8D7A-3FC522E09114}" destId="{C3232A32-1314-47F0-83CD-ADA5AAD14350}" srcOrd="0" destOrd="0" presId="urn:microsoft.com/office/officeart/2009/layout/CircleArrowProcess"/>
    <dgm:cxn modelId="{42677593-303E-4BC6-8845-2B74C5218CD2}" type="presOf" srcId="{DC627B60-0F7A-435C-892A-A06F0CA5C52B}" destId="{7E9B7E2B-D679-41EE-AA3B-8D354F8AA641}" srcOrd="0" destOrd="0" presId="urn:microsoft.com/office/officeart/2009/layout/CircleArrowProcess"/>
    <dgm:cxn modelId="{036C35A0-7A1F-4BBA-AE81-45EC64E6E254}" srcId="{F5EC2D50-A2F2-41A8-84CE-A3C9C06657CC}" destId="{B368D504-1F2D-49FE-BAA8-D9F3BA4D91B3}" srcOrd="1" destOrd="0" parTransId="{AE7DAFAE-7050-4577-942C-A09B78311453}" sibTransId="{BB2D955C-0A72-4C74-8827-D94E5C5115AA}"/>
    <dgm:cxn modelId="{172188C1-68B3-4542-BF9A-C214F479AF17}" srcId="{F5EC2D50-A2F2-41A8-84CE-A3C9C06657CC}" destId="{15553D05-2377-408A-8D7A-3FC522E09114}" srcOrd="2" destOrd="0" parTransId="{00FE7CBF-18B1-4FB7-AF46-9121AEA077C8}" sibTransId="{30F5D627-DCBB-494A-BD42-2D36E4D830EA}"/>
    <dgm:cxn modelId="{31D1F6FB-C49A-46A2-93EB-2A6F12FFF213}" type="presOf" srcId="{F5EC2D50-A2F2-41A8-84CE-A3C9C06657CC}" destId="{A9758B9D-9D33-4CC5-86AE-EB84728631F8}" srcOrd="0" destOrd="0" presId="urn:microsoft.com/office/officeart/2009/layout/CircleArrowProcess"/>
    <dgm:cxn modelId="{F5C459D0-CB7A-408E-A917-ADB6A68133FA}" type="presParOf" srcId="{A9758B9D-9D33-4CC5-86AE-EB84728631F8}" destId="{5B29D46A-F054-44DA-B078-202CA8FF90C0}" srcOrd="0" destOrd="0" presId="urn:microsoft.com/office/officeart/2009/layout/CircleArrowProcess"/>
    <dgm:cxn modelId="{82EB69EF-8EEB-4D95-AED5-CC028475CC45}" type="presParOf" srcId="{5B29D46A-F054-44DA-B078-202CA8FF90C0}" destId="{F66E7C6E-DC30-4C1A-9328-6A2B82B67B85}" srcOrd="0" destOrd="0" presId="urn:microsoft.com/office/officeart/2009/layout/CircleArrowProcess"/>
    <dgm:cxn modelId="{14CEBCCA-7B2D-4F5A-BD13-6F18FFEE3706}" type="presParOf" srcId="{A9758B9D-9D33-4CC5-86AE-EB84728631F8}" destId="{7E9B7E2B-D679-41EE-AA3B-8D354F8AA641}" srcOrd="1" destOrd="0" presId="urn:microsoft.com/office/officeart/2009/layout/CircleArrowProcess"/>
    <dgm:cxn modelId="{8742A983-B031-4D32-A1EE-5F439CEE75CC}" type="presParOf" srcId="{A9758B9D-9D33-4CC5-86AE-EB84728631F8}" destId="{ED879198-DB9C-4457-A18E-BBAAFC58B7FC}" srcOrd="2" destOrd="0" presId="urn:microsoft.com/office/officeart/2009/layout/CircleArrowProcess"/>
    <dgm:cxn modelId="{7527B6E5-10AF-485D-98A6-CFD9C49E6812}" type="presParOf" srcId="{ED879198-DB9C-4457-A18E-BBAAFC58B7FC}" destId="{B2D5159F-632A-4EF5-823D-639460F67C58}" srcOrd="0" destOrd="0" presId="urn:microsoft.com/office/officeart/2009/layout/CircleArrowProcess"/>
    <dgm:cxn modelId="{B5FDE314-A3EA-4307-B5BB-3CCFD45D3FA6}" type="presParOf" srcId="{A9758B9D-9D33-4CC5-86AE-EB84728631F8}" destId="{6A664589-1CC2-4F85-8296-6558F280B1CA}" srcOrd="3" destOrd="0" presId="urn:microsoft.com/office/officeart/2009/layout/CircleArrowProcess"/>
    <dgm:cxn modelId="{0CB3DE0B-DD56-466E-81E9-EB5B8837D3BB}" type="presParOf" srcId="{A9758B9D-9D33-4CC5-86AE-EB84728631F8}" destId="{DCF2C4A6-4372-48BD-87DD-3B4E72D67168}" srcOrd="4" destOrd="0" presId="urn:microsoft.com/office/officeart/2009/layout/CircleArrowProcess"/>
    <dgm:cxn modelId="{88B72439-49C1-4E30-BEED-F8E109739441}" type="presParOf" srcId="{DCF2C4A6-4372-48BD-87DD-3B4E72D67168}" destId="{213C395C-EB4B-40CD-9C2E-5DCC013C4761}" srcOrd="0" destOrd="0" presId="urn:microsoft.com/office/officeart/2009/layout/CircleArrowProcess"/>
    <dgm:cxn modelId="{468B0C50-5969-4FE9-8FE4-99ED3FE8A325}" type="presParOf" srcId="{A9758B9D-9D33-4CC5-86AE-EB84728631F8}" destId="{C3232A32-1314-47F0-83CD-ADA5AAD14350}"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CA973-42AF-4D8E-83D1-D9E7731DBAA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9FB6EEC-39C5-4E6F-A72E-79297D8AA6B4}">
      <dgm:prSet custT="1"/>
      <dgm:spPr>
        <a:solidFill>
          <a:schemeClr val="accent1">
            <a:lumMod val="50000"/>
          </a:schemeClr>
        </a:solidFill>
      </dgm:spPr>
      <dgm:t>
        <a:bodyPr/>
        <a:lstStyle/>
        <a:p>
          <a:r>
            <a:rPr lang="en-US" sz="1100" dirty="0"/>
            <a:t>HEC-HMS</a:t>
          </a:r>
          <a:endParaRPr lang="en-US" sz="1050" dirty="0"/>
        </a:p>
      </dgm:t>
    </dgm:pt>
    <dgm:pt modelId="{ED5D3C9D-EE76-4B68-AE34-0943C0E59A8E}" type="parTrans" cxnId="{1F7D0D15-8453-49B6-B1F1-FB04D2FE29FD}">
      <dgm:prSet/>
      <dgm:spPr/>
      <dgm:t>
        <a:bodyPr/>
        <a:lstStyle/>
        <a:p>
          <a:endParaRPr lang="en-US" sz="1400"/>
        </a:p>
      </dgm:t>
    </dgm:pt>
    <dgm:pt modelId="{960C0624-381E-4AD8-B991-C2F7EB83D5E9}" type="sibTrans" cxnId="{1F7D0D15-8453-49B6-B1F1-FB04D2FE29FD}">
      <dgm:prSet custT="1"/>
      <dgm:spPr/>
      <dgm:t>
        <a:bodyPr/>
        <a:lstStyle/>
        <a:p>
          <a:endParaRPr lang="en-US" sz="800"/>
        </a:p>
      </dgm:t>
    </dgm:pt>
    <dgm:pt modelId="{47D44AFE-F733-4B1C-9503-3EB7E7D60515}">
      <dgm:prSet custT="1"/>
      <dgm:spPr>
        <a:solidFill>
          <a:schemeClr val="accent1">
            <a:lumMod val="75000"/>
          </a:schemeClr>
        </a:solidFill>
      </dgm:spPr>
      <dgm:t>
        <a:bodyPr/>
        <a:lstStyle/>
        <a:p>
          <a:r>
            <a:rPr lang="en-US" sz="1100" dirty="0"/>
            <a:t>HEC-ResSIM</a:t>
          </a:r>
        </a:p>
      </dgm:t>
    </dgm:pt>
    <dgm:pt modelId="{AC3163D9-0BCA-4EC8-87FA-CD2CED032D49}" type="parTrans" cxnId="{1744BE36-3D26-4547-9F92-A2298B750E40}">
      <dgm:prSet/>
      <dgm:spPr/>
      <dgm:t>
        <a:bodyPr/>
        <a:lstStyle/>
        <a:p>
          <a:endParaRPr lang="en-US" sz="1400"/>
        </a:p>
      </dgm:t>
    </dgm:pt>
    <dgm:pt modelId="{C28E16E7-368E-4486-8D95-60EA7DD9B697}" type="sibTrans" cxnId="{1744BE36-3D26-4547-9F92-A2298B750E40}">
      <dgm:prSet custT="1"/>
      <dgm:spPr/>
      <dgm:t>
        <a:bodyPr/>
        <a:lstStyle/>
        <a:p>
          <a:endParaRPr lang="en-US" sz="800"/>
        </a:p>
      </dgm:t>
    </dgm:pt>
    <dgm:pt modelId="{ED26AAF5-B14C-4617-BB9D-7EEE21D8036D}">
      <dgm:prSet custT="1"/>
      <dgm:spPr>
        <a:solidFill>
          <a:schemeClr val="accent1">
            <a:lumMod val="60000"/>
            <a:lumOff val="40000"/>
          </a:schemeClr>
        </a:solidFill>
      </dgm:spPr>
      <dgm:t>
        <a:bodyPr/>
        <a:lstStyle/>
        <a:p>
          <a:r>
            <a:rPr lang="en-US" sz="1200" dirty="0"/>
            <a:t>HEC-RAS</a:t>
          </a:r>
          <a:endParaRPr lang="en-US" sz="1100" dirty="0"/>
        </a:p>
      </dgm:t>
    </dgm:pt>
    <dgm:pt modelId="{8C83B53B-D18A-4653-A961-928920F1F21A}" type="parTrans" cxnId="{014ED417-187B-4EE1-A2AE-A27049D93226}">
      <dgm:prSet/>
      <dgm:spPr/>
      <dgm:t>
        <a:bodyPr/>
        <a:lstStyle/>
        <a:p>
          <a:endParaRPr lang="en-US" sz="1400"/>
        </a:p>
      </dgm:t>
    </dgm:pt>
    <dgm:pt modelId="{4D55A016-A0FD-49A6-B86C-BE15B7830D02}" type="sibTrans" cxnId="{014ED417-187B-4EE1-A2AE-A27049D93226}">
      <dgm:prSet custT="1"/>
      <dgm:spPr/>
      <dgm:t>
        <a:bodyPr/>
        <a:lstStyle/>
        <a:p>
          <a:endParaRPr lang="en-US" sz="800"/>
        </a:p>
      </dgm:t>
    </dgm:pt>
    <dgm:pt modelId="{540C182A-BC62-423F-BF35-A31BCAA64BF3}">
      <dgm:prSet custT="1"/>
      <dgm:spPr>
        <a:solidFill>
          <a:schemeClr val="accent1">
            <a:lumMod val="40000"/>
            <a:lumOff val="60000"/>
          </a:schemeClr>
        </a:solidFill>
      </dgm:spPr>
      <dgm:t>
        <a:bodyPr/>
        <a:lstStyle/>
        <a:p>
          <a:r>
            <a:rPr lang="en-US" sz="1200" dirty="0"/>
            <a:t>HEC-FIA</a:t>
          </a:r>
          <a:endParaRPr lang="en-US" sz="1100" dirty="0"/>
        </a:p>
      </dgm:t>
    </dgm:pt>
    <dgm:pt modelId="{25F283B7-60A7-4B94-B2BC-8DEC8E9643EC}" type="parTrans" cxnId="{D1D79C2F-4146-4088-A90C-8F21CDB7CBD3}">
      <dgm:prSet/>
      <dgm:spPr/>
      <dgm:t>
        <a:bodyPr/>
        <a:lstStyle/>
        <a:p>
          <a:endParaRPr lang="en-US" sz="1400"/>
        </a:p>
      </dgm:t>
    </dgm:pt>
    <dgm:pt modelId="{E4E9FDB3-77D9-4BE3-B170-791D694E6649}" type="sibTrans" cxnId="{D1D79C2F-4146-4088-A90C-8F21CDB7CBD3}">
      <dgm:prSet custT="1"/>
      <dgm:spPr>
        <a:solidFill>
          <a:srgbClr val="FF0000"/>
        </a:solidFill>
      </dgm:spPr>
      <dgm:t>
        <a:bodyPr/>
        <a:lstStyle/>
        <a:p>
          <a:endParaRPr lang="en-US" sz="1000"/>
        </a:p>
      </dgm:t>
    </dgm:pt>
    <dgm:pt modelId="{F30EBD2A-7AC5-4411-9B4D-10D7E44FFFAD}" type="pres">
      <dgm:prSet presAssocID="{974CA973-42AF-4D8E-83D1-D9E7731DBAAE}" presName="cycle" presStyleCnt="0">
        <dgm:presLayoutVars>
          <dgm:dir/>
          <dgm:resizeHandles val="exact"/>
        </dgm:presLayoutVars>
      </dgm:prSet>
      <dgm:spPr/>
    </dgm:pt>
    <dgm:pt modelId="{A974E93B-85F0-450E-A671-8F8A706C2448}" type="pres">
      <dgm:prSet presAssocID="{79FB6EEC-39C5-4E6F-A72E-79297D8AA6B4}" presName="node" presStyleLbl="node1" presStyleIdx="0" presStyleCnt="4">
        <dgm:presLayoutVars>
          <dgm:bulletEnabled val="1"/>
        </dgm:presLayoutVars>
      </dgm:prSet>
      <dgm:spPr/>
    </dgm:pt>
    <dgm:pt modelId="{3D5C4AF8-333F-484F-A73C-3062E9E99620}" type="pres">
      <dgm:prSet presAssocID="{960C0624-381E-4AD8-B991-C2F7EB83D5E9}" presName="sibTrans" presStyleLbl="sibTrans2D1" presStyleIdx="0" presStyleCnt="4"/>
      <dgm:spPr/>
    </dgm:pt>
    <dgm:pt modelId="{5B5E5680-9EA6-413F-8342-381D552CCEED}" type="pres">
      <dgm:prSet presAssocID="{960C0624-381E-4AD8-B991-C2F7EB83D5E9}" presName="connectorText" presStyleLbl="sibTrans2D1" presStyleIdx="0" presStyleCnt="4"/>
      <dgm:spPr/>
    </dgm:pt>
    <dgm:pt modelId="{D3596BFE-A009-425E-8F4E-71B50596E418}" type="pres">
      <dgm:prSet presAssocID="{47D44AFE-F733-4B1C-9503-3EB7E7D60515}" presName="node" presStyleLbl="node1" presStyleIdx="1" presStyleCnt="4">
        <dgm:presLayoutVars>
          <dgm:bulletEnabled val="1"/>
        </dgm:presLayoutVars>
      </dgm:prSet>
      <dgm:spPr/>
    </dgm:pt>
    <dgm:pt modelId="{8A7C3AB7-BD0D-43D3-8187-DD860E96BA6B}" type="pres">
      <dgm:prSet presAssocID="{C28E16E7-368E-4486-8D95-60EA7DD9B697}" presName="sibTrans" presStyleLbl="sibTrans2D1" presStyleIdx="1" presStyleCnt="4"/>
      <dgm:spPr/>
    </dgm:pt>
    <dgm:pt modelId="{2B5C41F2-826E-4788-BE9B-BC8C5BFAFA6B}" type="pres">
      <dgm:prSet presAssocID="{C28E16E7-368E-4486-8D95-60EA7DD9B697}" presName="connectorText" presStyleLbl="sibTrans2D1" presStyleIdx="1" presStyleCnt="4"/>
      <dgm:spPr/>
    </dgm:pt>
    <dgm:pt modelId="{36B6B57A-5DB7-4460-B725-30AE0008508E}" type="pres">
      <dgm:prSet presAssocID="{ED26AAF5-B14C-4617-BB9D-7EEE21D8036D}" presName="node" presStyleLbl="node1" presStyleIdx="2" presStyleCnt="4">
        <dgm:presLayoutVars>
          <dgm:bulletEnabled val="1"/>
        </dgm:presLayoutVars>
      </dgm:prSet>
      <dgm:spPr/>
    </dgm:pt>
    <dgm:pt modelId="{4C7BC029-46EC-4A6C-BF9C-7B830EB12970}" type="pres">
      <dgm:prSet presAssocID="{4D55A016-A0FD-49A6-B86C-BE15B7830D02}" presName="sibTrans" presStyleLbl="sibTrans2D1" presStyleIdx="2" presStyleCnt="4"/>
      <dgm:spPr/>
    </dgm:pt>
    <dgm:pt modelId="{02484276-683F-415C-A6AB-7FAEBBDF87C1}" type="pres">
      <dgm:prSet presAssocID="{4D55A016-A0FD-49A6-B86C-BE15B7830D02}" presName="connectorText" presStyleLbl="sibTrans2D1" presStyleIdx="2" presStyleCnt="4"/>
      <dgm:spPr/>
    </dgm:pt>
    <dgm:pt modelId="{D9515B78-DC54-4942-9B0D-436D818B6446}" type="pres">
      <dgm:prSet presAssocID="{540C182A-BC62-423F-BF35-A31BCAA64BF3}" presName="node" presStyleLbl="node1" presStyleIdx="3" presStyleCnt="4">
        <dgm:presLayoutVars>
          <dgm:bulletEnabled val="1"/>
        </dgm:presLayoutVars>
      </dgm:prSet>
      <dgm:spPr/>
    </dgm:pt>
    <dgm:pt modelId="{2717A851-AC0A-4962-9691-05F590126DD5}" type="pres">
      <dgm:prSet presAssocID="{E4E9FDB3-77D9-4BE3-B170-791D694E6649}" presName="sibTrans" presStyleLbl="sibTrans2D1" presStyleIdx="3" presStyleCnt="4" custAng="2700000" custScaleX="98789" custScaleY="107366" custLinFactX="100000" custLinFactY="55625" custLinFactNeighborX="108113" custLinFactNeighborY="100000"/>
      <dgm:spPr/>
    </dgm:pt>
    <dgm:pt modelId="{37BE916D-B640-47F3-B632-D5C4388642D2}" type="pres">
      <dgm:prSet presAssocID="{E4E9FDB3-77D9-4BE3-B170-791D694E6649}" presName="connectorText" presStyleLbl="sibTrans2D1" presStyleIdx="3" presStyleCnt="4"/>
      <dgm:spPr/>
    </dgm:pt>
  </dgm:ptLst>
  <dgm:cxnLst>
    <dgm:cxn modelId="{5F087609-6269-40D8-B511-F9214A877942}" type="presOf" srcId="{47D44AFE-F733-4B1C-9503-3EB7E7D60515}" destId="{D3596BFE-A009-425E-8F4E-71B50596E418}" srcOrd="0" destOrd="0" presId="urn:microsoft.com/office/officeart/2005/8/layout/cycle2"/>
    <dgm:cxn modelId="{1F7D0D15-8453-49B6-B1F1-FB04D2FE29FD}" srcId="{974CA973-42AF-4D8E-83D1-D9E7731DBAAE}" destId="{79FB6EEC-39C5-4E6F-A72E-79297D8AA6B4}" srcOrd="0" destOrd="0" parTransId="{ED5D3C9D-EE76-4B68-AE34-0943C0E59A8E}" sibTransId="{960C0624-381E-4AD8-B991-C2F7EB83D5E9}"/>
    <dgm:cxn modelId="{014ED417-187B-4EE1-A2AE-A27049D93226}" srcId="{974CA973-42AF-4D8E-83D1-D9E7731DBAAE}" destId="{ED26AAF5-B14C-4617-BB9D-7EEE21D8036D}" srcOrd="2" destOrd="0" parTransId="{8C83B53B-D18A-4653-A961-928920F1F21A}" sibTransId="{4D55A016-A0FD-49A6-B86C-BE15B7830D02}"/>
    <dgm:cxn modelId="{3C4EA229-EE1E-4532-8941-6B9B042BCE57}" type="presOf" srcId="{C28E16E7-368E-4486-8D95-60EA7DD9B697}" destId="{8A7C3AB7-BD0D-43D3-8187-DD860E96BA6B}" srcOrd="0" destOrd="0" presId="urn:microsoft.com/office/officeart/2005/8/layout/cycle2"/>
    <dgm:cxn modelId="{877FFF2B-7996-4A20-9E8F-8CDFC642043F}" type="presOf" srcId="{E4E9FDB3-77D9-4BE3-B170-791D694E6649}" destId="{2717A851-AC0A-4962-9691-05F590126DD5}" srcOrd="0" destOrd="0" presId="urn:microsoft.com/office/officeart/2005/8/layout/cycle2"/>
    <dgm:cxn modelId="{D1D79C2F-4146-4088-A90C-8F21CDB7CBD3}" srcId="{974CA973-42AF-4D8E-83D1-D9E7731DBAAE}" destId="{540C182A-BC62-423F-BF35-A31BCAA64BF3}" srcOrd="3" destOrd="0" parTransId="{25F283B7-60A7-4B94-B2BC-8DEC8E9643EC}" sibTransId="{E4E9FDB3-77D9-4BE3-B170-791D694E6649}"/>
    <dgm:cxn modelId="{1744BE36-3D26-4547-9F92-A2298B750E40}" srcId="{974CA973-42AF-4D8E-83D1-D9E7731DBAAE}" destId="{47D44AFE-F733-4B1C-9503-3EB7E7D60515}" srcOrd="1" destOrd="0" parTransId="{AC3163D9-0BCA-4EC8-87FA-CD2CED032D49}" sibTransId="{C28E16E7-368E-4486-8D95-60EA7DD9B697}"/>
    <dgm:cxn modelId="{EC748637-3957-46F0-9739-83D2AE343296}" type="presOf" srcId="{960C0624-381E-4AD8-B991-C2F7EB83D5E9}" destId="{5B5E5680-9EA6-413F-8342-381D552CCEED}" srcOrd="1" destOrd="0" presId="urn:microsoft.com/office/officeart/2005/8/layout/cycle2"/>
    <dgm:cxn modelId="{6C072173-1A34-4BC1-9E2A-A7CE883586FC}" type="presOf" srcId="{4D55A016-A0FD-49A6-B86C-BE15B7830D02}" destId="{02484276-683F-415C-A6AB-7FAEBBDF87C1}" srcOrd="1" destOrd="0" presId="urn:microsoft.com/office/officeart/2005/8/layout/cycle2"/>
    <dgm:cxn modelId="{44F5F094-7CDD-4218-BBA4-CB22941651EE}" type="presOf" srcId="{79FB6EEC-39C5-4E6F-A72E-79297D8AA6B4}" destId="{A974E93B-85F0-450E-A671-8F8A706C2448}" srcOrd="0" destOrd="0" presId="urn:microsoft.com/office/officeart/2005/8/layout/cycle2"/>
    <dgm:cxn modelId="{E90C08A9-8223-46F2-B5F1-D473C56CAEB2}" type="presOf" srcId="{C28E16E7-368E-4486-8D95-60EA7DD9B697}" destId="{2B5C41F2-826E-4788-BE9B-BC8C5BFAFA6B}" srcOrd="1" destOrd="0" presId="urn:microsoft.com/office/officeart/2005/8/layout/cycle2"/>
    <dgm:cxn modelId="{200B84B9-88DA-44DB-AFF1-88A161925D95}" type="presOf" srcId="{4D55A016-A0FD-49A6-B86C-BE15B7830D02}" destId="{4C7BC029-46EC-4A6C-BF9C-7B830EB12970}" srcOrd="0" destOrd="0" presId="urn:microsoft.com/office/officeart/2005/8/layout/cycle2"/>
    <dgm:cxn modelId="{8FBA0AC2-276A-4014-9FC9-04541973DED2}" type="presOf" srcId="{540C182A-BC62-423F-BF35-A31BCAA64BF3}" destId="{D9515B78-DC54-4942-9B0D-436D818B6446}" srcOrd="0" destOrd="0" presId="urn:microsoft.com/office/officeart/2005/8/layout/cycle2"/>
    <dgm:cxn modelId="{710DFBC5-A789-420A-A727-4B21FA38D799}" type="presOf" srcId="{974CA973-42AF-4D8E-83D1-D9E7731DBAAE}" destId="{F30EBD2A-7AC5-4411-9B4D-10D7E44FFFAD}" srcOrd="0" destOrd="0" presId="urn:microsoft.com/office/officeart/2005/8/layout/cycle2"/>
    <dgm:cxn modelId="{495044D6-987D-4C31-99C5-E8C04ED634FE}" type="presOf" srcId="{E4E9FDB3-77D9-4BE3-B170-791D694E6649}" destId="{37BE916D-B640-47F3-B632-D5C4388642D2}" srcOrd="1" destOrd="0" presId="urn:microsoft.com/office/officeart/2005/8/layout/cycle2"/>
    <dgm:cxn modelId="{7E71C1E2-5499-4E19-9E9E-D8BAE981979A}" type="presOf" srcId="{960C0624-381E-4AD8-B991-C2F7EB83D5E9}" destId="{3D5C4AF8-333F-484F-A73C-3062E9E99620}" srcOrd="0" destOrd="0" presId="urn:microsoft.com/office/officeart/2005/8/layout/cycle2"/>
    <dgm:cxn modelId="{8308A3E9-57E2-41BF-ACEA-7424CDE6726E}" type="presOf" srcId="{ED26AAF5-B14C-4617-BB9D-7EEE21D8036D}" destId="{36B6B57A-5DB7-4460-B725-30AE0008508E}" srcOrd="0" destOrd="0" presId="urn:microsoft.com/office/officeart/2005/8/layout/cycle2"/>
    <dgm:cxn modelId="{0FB3E7A9-6094-46C9-9689-CA1C75713D59}" type="presParOf" srcId="{F30EBD2A-7AC5-4411-9B4D-10D7E44FFFAD}" destId="{A974E93B-85F0-450E-A671-8F8A706C2448}" srcOrd="0" destOrd="0" presId="urn:microsoft.com/office/officeart/2005/8/layout/cycle2"/>
    <dgm:cxn modelId="{5E0063A4-1D9E-4A39-90A7-4EDC5854B5E9}" type="presParOf" srcId="{F30EBD2A-7AC5-4411-9B4D-10D7E44FFFAD}" destId="{3D5C4AF8-333F-484F-A73C-3062E9E99620}" srcOrd="1" destOrd="0" presId="urn:microsoft.com/office/officeart/2005/8/layout/cycle2"/>
    <dgm:cxn modelId="{6E1DAC39-57B7-44B3-B136-9594F9EA3D64}" type="presParOf" srcId="{3D5C4AF8-333F-484F-A73C-3062E9E99620}" destId="{5B5E5680-9EA6-413F-8342-381D552CCEED}" srcOrd="0" destOrd="0" presId="urn:microsoft.com/office/officeart/2005/8/layout/cycle2"/>
    <dgm:cxn modelId="{2FA97023-7607-45BA-A89A-2FA26B9C8437}" type="presParOf" srcId="{F30EBD2A-7AC5-4411-9B4D-10D7E44FFFAD}" destId="{D3596BFE-A009-425E-8F4E-71B50596E418}" srcOrd="2" destOrd="0" presId="urn:microsoft.com/office/officeart/2005/8/layout/cycle2"/>
    <dgm:cxn modelId="{CA8E1FAC-4893-40C2-8EB9-53B0B70ED455}" type="presParOf" srcId="{F30EBD2A-7AC5-4411-9B4D-10D7E44FFFAD}" destId="{8A7C3AB7-BD0D-43D3-8187-DD860E96BA6B}" srcOrd="3" destOrd="0" presId="urn:microsoft.com/office/officeart/2005/8/layout/cycle2"/>
    <dgm:cxn modelId="{9CA13DD5-81C9-4C27-AC2E-FFE6BC901AAD}" type="presParOf" srcId="{8A7C3AB7-BD0D-43D3-8187-DD860E96BA6B}" destId="{2B5C41F2-826E-4788-BE9B-BC8C5BFAFA6B}" srcOrd="0" destOrd="0" presId="urn:microsoft.com/office/officeart/2005/8/layout/cycle2"/>
    <dgm:cxn modelId="{A02FAE5B-773F-42C5-9F26-2E875E0158B6}" type="presParOf" srcId="{F30EBD2A-7AC5-4411-9B4D-10D7E44FFFAD}" destId="{36B6B57A-5DB7-4460-B725-30AE0008508E}" srcOrd="4" destOrd="0" presId="urn:microsoft.com/office/officeart/2005/8/layout/cycle2"/>
    <dgm:cxn modelId="{D383DF52-F26F-48EB-A519-BA6F613525C5}" type="presParOf" srcId="{F30EBD2A-7AC5-4411-9B4D-10D7E44FFFAD}" destId="{4C7BC029-46EC-4A6C-BF9C-7B830EB12970}" srcOrd="5" destOrd="0" presId="urn:microsoft.com/office/officeart/2005/8/layout/cycle2"/>
    <dgm:cxn modelId="{D9F3FEB4-AF84-486E-85AA-1FF83977337D}" type="presParOf" srcId="{4C7BC029-46EC-4A6C-BF9C-7B830EB12970}" destId="{02484276-683F-415C-A6AB-7FAEBBDF87C1}" srcOrd="0" destOrd="0" presId="urn:microsoft.com/office/officeart/2005/8/layout/cycle2"/>
    <dgm:cxn modelId="{4F1B2149-AFBD-4AC3-8BA8-0B4EC50109FC}" type="presParOf" srcId="{F30EBD2A-7AC5-4411-9B4D-10D7E44FFFAD}" destId="{D9515B78-DC54-4942-9B0D-436D818B6446}" srcOrd="6" destOrd="0" presId="urn:microsoft.com/office/officeart/2005/8/layout/cycle2"/>
    <dgm:cxn modelId="{9C3B82F4-4858-4124-B6A4-4FDE01F84A77}" type="presParOf" srcId="{F30EBD2A-7AC5-4411-9B4D-10D7E44FFFAD}" destId="{2717A851-AC0A-4962-9691-05F590126DD5}" srcOrd="7" destOrd="0" presId="urn:microsoft.com/office/officeart/2005/8/layout/cycle2"/>
    <dgm:cxn modelId="{BC00B6B9-08F2-43EC-A1F7-9685B3F32A0C}" type="presParOf" srcId="{2717A851-AC0A-4962-9691-05F590126DD5}" destId="{37BE916D-B640-47F3-B632-D5C4388642D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EC2D50-A2F2-41A8-84CE-A3C9C06657CC}" type="doc">
      <dgm:prSet loTypeId="urn:microsoft.com/office/officeart/2009/layout/CircleArrowProcess" loCatId="process" qsTypeId="urn:microsoft.com/office/officeart/2005/8/quickstyle/simple1" qsCatId="simple" csTypeId="urn:microsoft.com/office/officeart/2005/8/colors/accent6_5" csCatId="accent6" phldr="1"/>
      <dgm:spPr/>
      <dgm:t>
        <a:bodyPr/>
        <a:lstStyle/>
        <a:p>
          <a:endParaRPr lang="en-US"/>
        </a:p>
      </dgm:t>
    </dgm:pt>
    <dgm:pt modelId="{DC627B60-0F7A-435C-892A-A06F0CA5C52B}">
      <dgm:prSet phldrT="[Text]" custT="1"/>
      <dgm:spPr/>
      <dgm:t>
        <a:bodyPr/>
        <a:lstStyle/>
        <a:p>
          <a:r>
            <a:rPr lang="en-US" sz="1200" dirty="0">
              <a:solidFill>
                <a:schemeClr val="accent6">
                  <a:lumMod val="40000"/>
                  <a:lumOff val="60000"/>
                </a:schemeClr>
              </a:solidFill>
              <a:latin typeface="Arial Narrow" panose="020B0606020202030204" pitchFamily="34" charset="0"/>
            </a:rPr>
            <a:t>TASK 1</a:t>
          </a:r>
        </a:p>
        <a:p>
          <a:r>
            <a:rPr lang="en-US" sz="1200" dirty="0">
              <a:solidFill>
                <a:schemeClr val="accent6">
                  <a:lumMod val="40000"/>
                  <a:lumOff val="60000"/>
                </a:schemeClr>
              </a:solidFill>
              <a:latin typeface="Arial Narrow" panose="020B0606020202030204" pitchFamily="34" charset="0"/>
            </a:rPr>
            <a:t>Prepare for development of the Sectoral policies, data collection and processing</a:t>
          </a:r>
        </a:p>
      </dgm:t>
    </dgm:pt>
    <dgm:pt modelId="{3FBCC4DC-3C3F-45A4-A5CF-F32B6CAE3A5E}" type="parTrans" cxnId="{588CEE6C-D5D7-4E9C-94BA-166DE74E86F0}">
      <dgm:prSet/>
      <dgm:spPr/>
      <dgm:t>
        <a:bodyPr/>
        <a:lstStyle/>
        <a:p>
          <a:endParaRPr lang="en-US" sz="1200">
            <a:latin typeface="Arial Narrow" panose="020B0606020202030204" pitchFamily="34" charset="0"/>
          </a:endParaRPr>
        </a:p>
      </dgm:t>
    </dgm:pt>
    <dgm:pt modelId="{9E4F61AD-A0B9-4494-B308-D21DFA962DE4}" type="sibTrans" cxnId="{588CEE6C-D5D7-4E9C-94BA-166DE74E86F0}">
      <dgm:prSet/>
      <dgm:spPr/>
      <dgm:t>
        <a:bodyPr/>
        <a:lstStyle/>
        <a:p>
          <a:endParaRPr lang="en-US" sz="1200">
            <a:latin typeface="Arial Narrow" panose="020B0606020202030204" pitchFamily="34" charset="0"/>
          </a:endParaRPr>
        </a:p>
      </dgm:t>
    </dgm:pt>
    <dgm:pt modelId="{B368D504-1F2D-49FE-BAA8-D9F3BA4D91B3}">
      <dgm:prSet phldrT="[Text]" custT="1"/>
      <dgm:spPr>
        <a:effectLst>
          <a:outerShdw blurRad="50800" dist="50800" dir="5400000" algn="ctr" rotWithShape="0">
            <a:srgbClr val="000000">
              <a:alpha val="0"/>
            </a:srgbClr>
          </a:outerShdw>
        </a:effectLst>
      </dgm:spPr>
      <dgm:t>
        <a:bodyPr/>
        <a:lstStyle/>
        <a:p>
          <a:r>
            <a:rPr lang="en-US" sz="1200" dirty="0">
              <a:solidFill>
                <a:schemeClr val="accent6">
                  <a:lumMod val="40000"/>
                  <a:lumOff val="60000"/>
                </a:schemeClr>
              </a:solidFill>
              <a:latin typeface="Arial Narrow" panose="020B0606020202030204" pitchFamily="34" charset="0"/>
            </a:rPr>
            <a:t>TASK 2</a:t>
          </a:r>
        </a:p>
        <a:p>
          <a:r>
            <a:rPr lang="en-US" sz="1200" dirty="0">
              <a:solidFill>
                <a:schemeClr val="accent6">
                  <a:lumMod val="40000"/>
                  <a:lumOff val="60000"/>
                </a:schemeClr>
              </a:solidFill>
              <a:latin typeface="Arial Narrow" panose="020B0606020202030204" pitchFamily="34" charset="0"/>
            </a:rPr>
            <a:t>Develop two technical studies on climate change impacts on energy (hydropower) and agriculture in the flood-prone areas of the Drin River basin</a:t>
          </a:r>
        </a:p>
      </dgm:t>
    </dgm:pt>
    <dgm:pt modelId="{AE7DAFAE-7050-4577-942C-A09B78311453}" type="parTrans" cxnId="{036C35A0-7A1F-4BBA-AE81-45EC64E6E254}">
      <dgm:prSet/>
      <dgm:spPr/>
      <dgm:t>
        <a:bodyPr/>
        <a:lstStyle/>
        <a:p>
          <a:endParaRPr lang="en-US" sz="1200">
            <a:latin typeface="Arial Narrow" panose="020B0606020202030204" pitchFamily="34" charset="0"/>
          </a:endParaRPr>
        </a:p>
      </dgm:t>
    </dgm:pt>
    <dgm:pt modelId="{BB2D955C-0A72-4C74-8827-D94E5C5115AA}" type="sibTrans" cxnId="{036C35A0-7A1F-4BBA-AE81-45EC64E6E254}">
      <dgm:prSet/>
      <dgm:spPr/>
      <dgm:t>
        <a:bodyPr/>
        <a:lstStyle/>
        <a:p>
          <a:endParaRPr lang="en-US" sz="1200">
            <a:latin typeface="Arial Narrow" panose="020B0606020202030204" pitchFamily="34" charset="0"/>
          </a:endParaRPr>
        </a:p>
      </dgm:t>
    </dgm:pt>
    <dgm:pt modelId="{15553D05-2377-408A-8D7A-3FC522E09114}">
      <dgm:prSet phldrT="[Text]" custT="1"/>
      <dgm:spPr/>
      <dgm:t>
        <a:bodyPr/>
        <a:lstStyle/>
        <a:p>
          <a:r>
            <a:rPr lang="en-US" sz="1200" dirty="0">
              <a:solidFill>
                <a:schemeClr val="tx1"/>
              </a:solidFill>
              <a:latin typeface="Arial Narrow" panose="020B0606020202030204" pitchFamily="34" charset="0"/>
            </a:rPr>
            <a:t>TASK 3</a:t>
          </a:r>
        </a:p>
        <a:p>
          <a:r>
            <a:rPr lang="en-US" sz="1200" dirty="0">
              <a:solidFill>
                <a:schemeClr val="tx1"/>
              </a:solidFill>
              <a:latin typeface="Arial Narrow" panose="020B0606020202030204" pitchFamily="34" charset="0"/>
            </a:rPr>
            <a:t>Develop sectoral FRM policies and any necessary enabling guidelines and/or tools for sectors of Agriculture and Energy (Hydropower)</a:t>
          </a:r>
        </a:p>
      </dgm:t>
    </dgm:pt>
    <dgm:pt modelId="{00FE7CBF-18B1-4FB7-AF46-9121AEA077C8}" type="parTrans" cxnId="{172188C1-68B3-4542-BF9A-C214F479AF17}">
      <dgm:prSet/>
      <dgm:spPr/>
      <dgm:t>
        <a:bodyPr/>
        <a:lstStyle/>
        <a:p>
          <a:endParaRPr lang="en-US" sz="1200">
            <a:latin typeface="Arial Narrow" panose="020B0606020202030204" pitchFamily="34" charset="0"/>
          </a:endParaRPr>
        </a:p>
      </dgm:t>
    </dgm:pt>
    <dgm:pt modelId="{30F5D627-DCBB-494A-BD42-2D36E4D830EA}" type="sibTrans" cxnId="{172188C1-68B3-4542-BF9A-C214F479AF17}">
      <dgm:prSet/>
      <dgm:spPr/>
      <dgm:t>
        <a:bodyPr/>
        <a:lstStyle/>
        <a:p>
          <a:endParaRPr lang="en-US" sz="1200">
            <a:latin typeface="Arial Narrow" panose="020B0606020202030204" pitchFamily="34" charset="0"/>
          </a:endParaRPr>
        </a:p>
      </dgm:t>
    </dgm:pt>
    <dgm:pt modelId="{A9758B9D-9D33-4CC5-86AE-EB84728631F8}" type="pres">
      <dgm:prSet presAssocID="{F5EC2D50-A2F2-41A8-84CE-A3C9C06657CC}" presName="Name0" presStyleCnt="0">
        <dgm:presLayoutVars>
          <dgm:chMax val="7"/>
          <dgm:chPref val="7"/>
          <dgm:dir/>
          <dgm:animLvl val="lvl"/>
        </dgm:presLayoutVars>
      </dgm:prSet>
      <dgm:spPr/>
    </dgm:pt>
    <dgm:pt modelId="{5B29D46A-F054-44DA-B078-202CA8FF90C0}" type="pres">
      <dgm:prSet presAssocID="{DC627B60-0F7A-435C-892A-A06F0CA5C52B}" presName="Accent1" presStyleCnt="0"/>
      <dgm:spPr/>
    </dgm:pt>
    <dgm:pt modelId="{F66E7C6E-DC30-4C1A-9328-6A2B82B67B85}" type="pres">
      <dgm:prSet presAssocID="{DC627B60-0F7A-435C-892A-A06F0CA5C52B}" presName="Accent" presStyleLbl="node1" presStyleIdx="0" presStyleCnt="3"/>
      <dgm:spPr>
        <a:solidFill>
          <a:schemeClr val="accent6">
            <a:hueOff val="0"/>
            <a:satOff val="0"/>
            <a:lumOff val="0"/>
            <a:alpha val="25000"/>
          </a:schemeClr>
        </a:solidFill>
      </dgm:spPr>
    </dgm:pt>
    <dgm:pt modelId="{7E9B7E2B-D679-41EE-AA3B-8D354F8AA641}" type="pres">
      <dgm:prSet presAssocID="{DC627B60-0F7A-435C-892A-A06F0CA5C52B}" presName="Parent1" presStyleLbl="revTx" presStyleIdx="0" presStyleCnt="3" custScaleX="196705">
        <dgm:presLayoutVars>
          <dgm:chMax val="1"/>
          <dgm:chPref val="1"/>
          <dgm:bulletEnabled val="1"/>
        </dgm:presLayoutVars>
      </dgm:prSet>
      <dgm:spPr/>
    </dgm:pt>
    <dgm:pt modelId="{ED879198-DB9C-4457-A18E-BBAAFC58B7FC}" type="pres">
      <dgm:prSet presAssocID="{B368D504-1F2D-49FE-BAA8-D9F3BA4D91B3}" presName="Accent2" presStyleCnt="0"/>
      <dgm:spPr/>
    </dgm:pt>
    <dgm:pt modelId="{B2D5159F-632A-4EF5-823D-639460F67C58}" type="pres">
      <dgm:prSet presAssocID="{B368D504-1F2D-49FE-BAA8-D9F3BA4D91B3}" presName="Accent" presStyleLbl="node1" presStyleIdx="1" presStyleCnt="3"/>
      <dgm:spPr>
        <a:solidFill>
          <a:schemeClr val="accent6">
            <a:hueOff val="0"/>
            <a:satOff val="0"/>
            <a:lumOff val="0"/>
            <a:alpha val="25000"/>
          </a:schemeClr>
        </a:solidFill>
        <a:ln>
          <a:solidFill>
            <a:schemeClr val="bg1"/>
          </a:solidFill>
        </a:ln>
      </dgm:spPr>
    </dgm:pt>
    <dgm:pt modelId="{6A664589-1CC2-4F85-8296-6558F280B1CA}" type="pres">
      <dgm:prSet presAssocID="{B368D504-1F2D-49FE-BAA8-D9F3BA4D91B3}" presName="Parent2" presStyleLbl="revTx" presStyleIdx="1" presStyleCnt="3" custScaleX="245003" custLinFactNeighborY="-11111">
        <dgm:presLayoutVars>
          <dgm:chMax val="1"/>
          <dgm:chPref val="1"/>
          <dgm:bulletEnabled val="1"/>
        </dgm:presLayoutVars>
      </dgm:prSet>
      <dgm:spPr/>
    </dgm:pt>
    <dgm:pt modelId="{DCF2C4A6-4372-48BD-87DD-3B4E72D67168}" type="pres">
      <dgm:prSet presAssocID="{15553D05-2377-408A-8D7A-3FC522E09114}" presName="Accent3" presStyleCnt="0"/>
      <dgm:spPr/>
    </dgm:pt>
    <dgm:pt modelId="{213C395C-EB4B-40CD-9C2E-5DCC013C4761}" type="pres">
      <dgm:prSet presAssocID="{15553D05-2377-408A-8D7A-3FC522E09114}" presName="Accent" presStyleLbl="node1" presStyleIdx="2" presStyleCnt="3"/>
      <dgm:spPr>
        <a:solidFill>
          <a:schemeClr val="accent6">
            <a:hueOff val="0"/>
            <a:satOff val="0"/>
            <a:lumOff val="0"/>
          </a:schemeClr>
        </a:solidFill>
      </dgm:spPr>
    </dgm:pt>
    <dgm:pt modelId="{C3232A32-1314-47F0-83CD-ADA5AAD14350}" type="pres">
      <dgm:prSet presAssocID="{15553D05-2377-408A-8D7A-3FC522E09114}" presName="Parent3" presStyleLbl="revTx" presStyleIdx="2" presStyleCnt="3" custScaleX="228265">
        <dgm:presLayoutVars>
          <dgm:chMax val="1"/>
          <dgm:chPref val="1"/>
          <dgm:bulletEnabled val="1"/>
        </dgm:presLayoutVars>
      </dgm:prSet>
      <dgm:spPr/>
    </dgm:pt>
  </dgm:ptLst>
  <dgm:cxnLst>
    <dgm:cxn modelId="{27734302-3CF4-45DE-9318-0E333C8FBCBA}" type="presOf" srcId="{B368D504-1F2D-49FE-BAA8-D9F3BA4D91B3}" destId="{6A664589-1CC2-4F85-8296-6558F280B1CA}" srcOrd="0" destOrd="0" presId="urn:microsoft.com/office/officeart/2009/layout/CircleArrowProcess"/>
    <dgm:cxn modelId="{588CEE6C-D5D7-4E9C-94BA-166DE74E86F0}" srcId="{F5EC2D50-A2F2-41A8-84CE-A3C9C06657CC}" destId="{DC627B60-0F7A-435C-892A-A06F0CA5C52B}" srcOrd="0" destOrd="0" parTransId="{3FBCC4DC-3C3F-45A4-A5CF-F32B6CAE3A5E}" sibTransId="{9E4F61AD-A0B9-4494-B308-D21DFA962DE4}"/>
    <dgm:cxn modelId="{DDE80677-A4EC-4193-B61A-35BC8C5ABA49}" type="presOf" srcId="{15553D05-2377-408A-8D7A-3FC522E09114}" destId="{C3232A32-1314-47F0-83CD-ADA5AAD14350}" srcOrd="0" destOrd="0" presId="urn:microsoft.com/office/officeart/2009/layout/CircleArrowProcess"/>
    <dgm:cxn modelId="{42677593-303E-4BC6-8845-2B74C5218CD2}" type="presOf" srcId="{DC627B60-0F7A-435C-892A-A06F0CA5C52B}" destId="{7E9B7E2B-D679-41EE-AA3B-8D354F8AA641}" srcOrd="0" destOrd="0" presId="urn:microsoft.com/office/officeart/2009/layout/CircleArrowProcess"/>
    <dgm:cxn modelId="{036C35A0-7A1F-4BBA-AE81-45EC64E6E254}" srcId="{F5EC2D50-A2F2-41A8-84CE-A3C9C06657CC}" destId="{B368D504-1F2D-49FE-BAA8-D9F3BA4D91B3}" srcOrd="1" destOrd="0" parTransId="{AE7DAFAE-7050-4577-942C-A09B78311453}" sibTransId="{BB2D955C-0A72-4C74-8827-D94E5C5115AA}"/>
    <dgm:cxn modelId="{172188C1-68B3-4542-BF9A-C214F479AF17}" srcId="{F5EC2D50-A2F2-41A8-84CE-A3C9C06657CC}" destId="{15553D05-2377-408A-8D7A-3FC522E09114}" srcOrd="2" destOrd="0" parTransId="{00FE7CBF-18B1-4FB7-AF46-9121AEA077C8}" sibTransId="{30F5D627-DCBB-494A-BD42-2D36E4D830EA}"/>
    <dgm:cxn modelId="{31D1F6FB-C49A-46A2-93EB-2A6F12FFF213}" type="presOf" srcId="{F5EC2D50-A2F2-41A8-84CE-A3C9C06657CC}" destId="{A9758B9D-9D33-4CC5-86AE-EB84728631F8}" srcOrd="0" destOrd="0" presId="urn:microsoft.com/office/officeart/2009/layout/CircleArrowProcess"/>
    <dgm:cxn modelId="{F5C459D0-CB7A-408E-A917-ADB6A68133FA}" type="presParOf" srcId="{A9758B9D-9D33-4CC5-86AE-EB84728631F8}" destId="{5B29D46A-F054-44DA-B078-202CA8FF90C0}" srcOrd="0" destOrd="0" presId="urn:microsoft.com/office/officeart/2009/layout/CircleArrowProcess"/>
    <dgm:cxn modelId="{82EB69EF-8EEB-4D95-AED5-CC028475CC45}" type="presParOf" srcId="{5B29D46A-F054-44DA-B078-202CA8FF90C0}" destId="{F66E7C6E-DC30-4C1A-9328-6A2B82B67B85}" srcOrd="0" destOrd="0" presId="urn:microsoft.com/office/officeart/2009/layout/CircleArrowProcess"/>
    <dgm:cxn modelId="{14CEBCCA-7B2D-4F5A-BD13-6F18FFEE3706}" type="presParOf" srcId="{A9758B9D-9D33-4CC5-86AE-EB84728631F8}" destId="{7E9B7E2B-D679-41EE-AA3B-8D354F8AA641}" srcOrd="1" destOrd="0" presId="urn:microsoft.com/office/officeart/2009/layout/CircleArrowProcess"/>
    <dgm:cxn modelId="{8742A983-B031-4D32-A1EE-5F439CEE75CC}" type="presParOf" srcId="{A9758B9D-9D33-4CC5-86AE-EB84728631F8}" destId="{ED879198-DB9C-4457-A18E-BBAAFC58B7FC}" srcOrd="2" destOrd="0" presId="urn:microsoft.com/office/officeart/2009/layout/CircleArrowProcess"/>
    <dgm:cxn modelId="{7527B6E5-10AF-485D-98A6-CFD9C49E6812}" type="presParOf" srcId="{ED879198-DB9C-4457-A18E-BBAAFC58B7FC}" destId="{B2D5159F-632A-4EF5-823D-639460F67C58}" srcOrd="0" destOrd="0" presId="urn:microsoft.com/office/officeart/2009/layout/CircleArrowProcess"/>
    <dgm:cxn modelId="{B5FDE314-A3EA-4307-B5BB-3CCFD45D3FA6}" type="presParOf" srcId="{A9758B9D-9D33-4CC5-86AE-EB84728631F8}" destId="{6A664589-1CC2-4F85-8296-6558F280B1CA}" srcOrd="3" destOrd="0" presId="urn:microsoft.com/office/officeart/2009/layout/CircleArrowProcess"/>
    <dgm:cxn modelId="{0CB3DE0B-DD56-466E-81E9-EB5B8837D3BB}" type="presParOf" srcId="{A9758B9D-9D33-4CC5-86AE-EB84728631F8}" destId="{DCF2C4A6-4372-48BD-87DD-3B4E72D67168}" srcOrd="4" destOrd="0" presId="urn:microsoft.com/office/officeart/2009/layout/CircleArrowProcess"/>
    <dgm:cxn modelId="{88B72439-49C1-4E30-BEED-F8E109739441}" type="presParOf" srcId="{DCF2C4A6-4372-48BD-87DD-3B4E72D67168}" destId="{213C395C-EB4B-40CD-9C2E-5DCC013C4761}" srcOrd="0" destOrd="0" presId="urn:microsoft.com/office/officeart/2009/layout/CircleArrowProcess"/>
    <dgm:cxn modelId="{468B0C50-5969-4FE9-8FE4-99ED3FE8A325}" type="presParOf" srcId="{A9758B9D-9D33-4CC5-86AE-EB84728631F8}" destId="{C3232A32-1314-47F0-83CD-ADA5AAD1435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AE8B65-6139-4F3D-BCA7-E71D6E276C7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CE0B3857-F295-4458-95DF-BE718C5FC544}">
      <dgm:prSet phldrT="[Text]"/>
      <dgm:spPr/>
      <dgm:t>
        <a:bodyPr/>
        <a:lstStyle/>
        <a:p>
          <a:r>
            <a:rPr lang="en-US" dirty="0">
              <a:latin typeface="Arial Narrow" panose="020B0606020202030204" pitchFamily="34" charset="0"/>
            </a:rPr>
            <a:t>Flood prone areas</a:t>
          </a:r>
        </a:p>
      </dgm:t>
    </dgm:pt>
    <dgm:pt modelId="{05891BE0-4B4A-4D51-9340-BF20E9BBBCA3}" type="parTrans" cxnId="{A8588A5A-7C8C-4BBF-A5FC-27440B429F7F}">
      <dgm:prSet/>
      <dgm:spPr/>
      <dgm:t>
        <a:bodyPr/>
        <a:lstStyle/>
        <a:p>
          <a:endParaRPr lang="en-US">
            <a:latin typeface="Arial Narrow" panose="020B0606020202030204" pitchFamily="34" charset="0"/>
          </a:endParaRPr>
        </a:p>
      </dgm:t>
    </dgm:pt>
    <dgm:pt modelId="{2367B6DA-F6A0-438E-9628-1E41E5B8B49B}" type="sibTrans" cxnId="{A8588A5A-7C8C-4BBF-A5FC-27440B429F7F}">
      <dgm:prSet/>
      <dgm:spPr/>
      <dgm:t>
        <a:bodyPr/>
        <a:lstStyle/>
        <a:p>
          <a:endParaRPr lang="en-US">
            <a:latin typeface="Arial Narrow" panose="020B0606020202030204" pitchFamily="34" charset="0"/>
          </a:endParaRPr>
        </a:p>
      </dgm:t>
    </dgm:pt>
    <dgm:pt modelId="{09979610-A6D5-4457-99F2-6CEE57C9B773}">
      <dgm:prSet phldrT="[Text]" custT="1"/>
      <dgm:spPr/>
      <dgm:t>
        <a:bodyPr/>
        <a:lstStyle/>
        <a:p>
          <a:r>
            <a:rPr lang="en-US" sz="600" dirty="0">
              <a:latin typeface="Arial Narrow" panose="020B0606020202030204" pitchFamily="34" charset="0"/>
            </a:rPr>
            <a:t>Hydrodynamic modeling</a:t>
          </a:r>
        </a:p>
      </dgm:t>
    </dgm:pt>
    <dgm:pt modelId="{C686607B-3AC9-4AE9-B128-736B6427779F}" type="parTrans" cxnId="{670DAA90-79F7-475E-BA42-2B81532B9D95}">
      <dgm:prSet/>
      <dgm:spPr/>
      <dgm:t>
        <a:bodyPr/>
        <a:lstStyle/>
        <a:p>
          <a:endParaRPr lang="en-US">
            <a:latin typeface="Arial Narrow" panose="020B0606020202030204" pitchFamily="34" charset="0"/>
          </a:endParaRPr>
        </a:p>
      </dgm:t>
    </dgm:pt>
    <dgm:pt modelId="{FACC31E7-5E7A-4E50-9F2E-E271D586260E}" type="sibTrans" cxnId="{670DAA90-79F7-475E-BA42-2B81532B9D95}">
      <dgm:prSet/>
      <dgm:spPr/>
      <dgm:t>
        <a:bodyPr/>
        <a:lstStyle/>
        <a:p>
          <a:endParaRPr lang="en-US">
            <a:latin typeface="Arial Narrow" panose="020B0606020202030204" pitchFamily="34" charset="0"/>
          </a:endParaRPr>
        </a:p>
      </dgm:t>
    </dgm:pt>
    <dgm:pt modelId="{13CB8DB6-DABD-4DA8-930B-BCACC3C98C8B}">
      <dgm:prSet phldrT="[Text]"/>
      <dgm:spPr/>
      <dgm:t>
        <a:bodyPr/>
        <a:lstStyle/>
        <a:p>
          <a:r>
            <a:rPr lang="en-US" dirty="0">
              <a:latin typeface="Arial Narrow" panose="020B0606020202030204" pitchFamily="34" charset="0"/>
            </a:rPr>
            <a:t>Flood risk analysis</a:t>
          </a:r>
        </a:p>
      </dgm:t>
    </dgm:pt>
    <dgm:pt modelId="{2DE9B55E-73A9-452E-9E17-09ECDF47DE85}" type="parTrans" cxnId="{9BE8175F-A734-468C-8FFE-63AB50C931B8}">
      <dgm:prSet/>
      <dgm:spPr/>
      <dgm:t>
        <a:bodyPr/>
        <a:lstStyle/>
        <a:p>
          <a:endParaRPr lang="en-US">
            <a:latin typeface="Arial Narrow" panose="020B0606020202030204" pitchFamily="34" charset="0"/>
          </a:endParaRPr>
        </a:p>
      </dgm:t>
    </dgm:pt>
    <dgm:pt modelId="{55B1DD5F-5696-4D8E-BE2C-965D5F2617FD}" type="sibTrans" cxnId="{9BE8175F-A734-468C-8FFE-63AB50C931B8}">
      <dgm:prSet/>
      <dgm:spPr/>
      <dgm:t>
        <a:bodyPr/>
        <a:lstStyle/>
        <a:p>
          <a:endParaRPr lang="en-US">
            <a:latin typeface="Arial Narrow" panose="020B0606020202030204" pitchFamily="34" charset="0"/>
          </a:endParaRPr>
        </a:p>
      </dgm:t>
    </dgm:pt>
    <dgm:pt modelId="{8B0B3F99-9C8B-4401-AA6A-D7E28628FF67}">
      <dgm:prSet phldrT="[Text]" custT="1"/>
      <dgm:spPr/>
      <dgm:t>
        <a:bodyPr/>
        <a:lstStyle/>
        <a:p>
          <a:r>
            <a:rPr lang="en-US" sz="600" dirty="0">
              <a:latin typeface="Arial Narrow" panose="020B0606020202030204" pitchFamily="34" charset="0"/>
            </a:rPr>
            <a:t>Flood hazard mapping</a:t>
          </a:r>
        </a:p>
      </dgm:t>
    </dgm:pt>
    <dgm:pt modelId="{50F8A75F-43ED-4DC7-9C81-344683955312}" type="parTrans" cxnId="{E46403A4-C19E-4F64-AAB5-406CEDD3D52F}">
      <dgm:prSet/>
      <dgm:spPr/>
      <dgm:t>
        <a:bodyPr/>
        <a:lstStyle/>
        <a:p>
          <a:endParaRPr lang="en-US">
            <a:latin typeface="Arial Narrow" panose="020B0606020202030204" pitchFamily="34" charset="0"/>
          </a:endParaRPr>
        </a:p>
      </dgm:t>
    </dgm:pt>
    <dgm:pt modelId="{88EB05B5-AD1A-4844-A28A-05066C07FA4A}" type="sibTrans" cxnId="{E46403A4-C19E-4F64-AAB5-406CEDD3D52F}">
      <dgm:prSet/>
      <dgm:spPr/>
      <dgm:t>
        <a:bodyPr/>
        <a:lstStyle/>
        <a:p>
          <a:endParaRPr lang="en-US">
            <a:latin typeface="Arial Narrow" panose="020B0606020202030204" pitchFamily="34" charset="0"/>
          </a:endParaRPr>
        </a:p>
      </dgm:t>
    </dgm:pt>
    <dgm:pt modelId="{4025D741-62D5-49B3-BC19-77C4312DCC04}">
      <dgm:prSet phldrT="[Text]" custT="1"/>
      <dgm:spPr/>
      <dgm:t>
        <a:bodyPr/>
        <a:lstStyle/>
        <a:p>
          <a:r>
            <a:rPr lang="en-US" sz="600" dirty="0">
              <a:latin typeface="Arial Narrow" panose="020B0606020202030204" pitchFamily="34" charset="0"/>
            </a:rPr>
            <a:t>Vulnerability</a:t>
          </a:r>
        </a:p>
      </dgm:t>
    </dgm:pt>
    <dgm:pt modelId="{8C79B483-52B9-4675-80FE-57DC55DE8A80}" type="parTrans" cxnId="{DEBA21B2-CF3B-4495-A233-5FFD088E42B4}">
      <dgm:prSet/>
      <dgm:spPr/>
      <dgm:t>
        <a:bodyPr/>
        <a:lstStyle/>
        <a:p>
          <a:endParaRPr lang="en-US">
            <a:latin typeface="Arial Narrow" panose="020B0606020202030204" pitchFamily="34" charset="0"/>
          </a:endParaRPr>
        </a:p>
      </dgm:t>
    </dgm:pt>
    <dgm:pt modelId="{DCAB459A-0AA0-45A3-B01E-35F01814F527}" type="sibTrans" cxnId="{DEBA21B2-CF3B-4495-A233-5FFD088E42B4}">
      <dgm:prSet/>
      <dgm:spPr/>
      <dgm:t>
        <a:bodyPr/>
        <a:lstStyle/>
        <a:p>
          <a:endParaRPr lang="en-US">
            <a:latin typeface="Arial Narrow" panose="020B0606020202030204" pitchFamily="34" charset="0"/>
          </a:endParaRPr>
        </a:p>
      </dgm:t>
    </dgm:pt>
    <dgm:pt modelId="{7D87C056-50A7-4BC1-A181-51DF7BA4030D}">
      <dgm:prSet phldrT="[Text]"/>
      <dgm:spPr/>
      <dgm:t>
        <a:bodyPr/>
        <a:lstStyle/>
        <a:p>
          <a:r>
            <a:rPr lang="en-US" dirty="0">
              <a:latin typeface="Arial Narrow" panose="020B0606020202030204" pitchFamily="34" charset="0"/>
            </a:rPr>
            <a:t>Flood risk models</a:t>
          </a:r>
        </a:p>
      </dgm:t>
    </dgm:pt>
    <dgm:pt modelId="{AEEB7D9F-6A7F-4086-9446-9650525C551E}" type="parTrans" cxnId="{0ADD83E3-459B-4B82-B928-7D9DD58B9901}">
      <dgm:prSet/>
      <dgm:spPr/>
      <dgm:t>
        <a:bodyPr/>
        <a:lstStyle/>
        <a:p>
          <a:endParaRPr lang="en-US">
            <a:latin typeface="Arial Narrow" panose="020B0606020202030204" pitchFamily="34" charset="0"/>
          </a:endParaRPr>
        </a:p>
      </dgm:t>
    </dgm:pt>
    <dgm:pt modelId="{6D6248C8-801E-416A-ADD2-431E6F9FC54A}" type="sibTrans" cxnId="{0ADD83E3-459B-4B82-B928-7D9DD58B9901}">
      <dgm:prSet/>
      <dgm:spPr/>
      <dgm:t>
        <a:bodyPr/>
        <a:lstStyle/>
        <a:p>
          <a:endParaRPr lang="en-US">
            <a:latin typeface="Arial Narrow" panose="020B0606020202030204" pitchFamily="34" charset="0"/>
          </a:endParaRPr>
        </a:p>
      </dgm:t>
    </dgm:pt>
    <dgm:pt modelId="{52B2B7D3-305A-43CD-B39E-42C1724D1D1C}">
      <dgm:prSet phldrT="[Text]" custT="1"/>
      <dgm:spPr/>
      <dgm:t>
        <a:bodyPr/>
        <a:lstStyle/>
        <a:p>
          <a:r>
            <a:rPr lang="en-US" sz="600" dirty="0">
              <a:latin typeface="Arial Narrow" panose="020B0606020202030204" pitchFamily="34" charset="0"/>
            </a:rPr>
            <a:t>Expected event based, damages and losses</a:t>
          </a:r>
        </a:p>
      </dgm:t>
    </dgm:pt>
    <dgm:pt modelId="{50FC259D-63D9-4060-9DC4-463FE7D44FFB}" type="parTrans" cxnId="{D3F860F4-EE8E-430B-A3CD-ED0B2D5659B1}">
      <dgm:prSet/>
      <dgm:spPr/>
      <dgm:t>
        <a:bodyPr/>
        <a:lstStyle/>
        <a:p>
          <a:endParaRPr lang="en-US">
            <a:latin typeface="Arial Narrow" panose="020B0606020202030204" pitchFamily="34" charset="0"/>
          </a:endParaRPr>
        </a:p>
      </dgm:t>
    </dgm:pt>
    <dgm:pt modelId="{F182EBE9-93F8-4351-A191-9D474B9CED82}" type="sibTrans" cxnId="{D3F860F4-EE8E-430B-A3CD-ED0B2D5659B1}">
      <dgm:prSet/>
      <dgm:spPr/>
      <dgm:t>
        <a:bodyPr/>
        <a:lstStyle/>
        <a:p>
          <a:endParaRPr lang="en-US">
            <a:latin typeface="Arial Narrow" panose="020B0606020202030204" pitchFamily="34" charset="0"/>
          </a:endParaRPr>
        </a:p>
      </dgm:t>
    </dgm:pt>
    <dgm:pt modelId="{A65F746F-A11B-4877-B964-909B42B79B1A}">
      <dgm:prSet phldrT="[Text]" custT="1"/>
      <dgm:spPr/>
      <dgm:t>
        <a:bodyPr/>
        <a:lstStyle/>
        <a:p>
          <a:r>
            <a:rPr lang="en-US" sz="600" dirty="0">
              <a:latin typeface="Arial Narrow" panose="020B0606020202030204" pitchFamily="34" charset="0"/>
            </a:rPr>
            <a:t>Expected annual damages and losses</a:t>
          </a:r>
        </a:p>
      </dgm:t>
    </dgm:pt>
    <dgm:pt modelId="{DE44B7ED-AA01-4D62-818E-CD1AB23C4B5C}" type="parTrans" cxnId="{3D0B104A-44E4-43D8-AF9E-DA2238111531}">
      <dgm:prSet/>
      <dgm:spPr/>
      <dgm:t>
        <a:bodyPr/>
        <a:lstStyle/>
        <a:p>
          <a:endParaRPr lang="en-US">
            <a:latin typeface="Arial Narrow" panose="020B0606020202030204" pitchFamily="34" charset="0"/>
          </a:endParaRPr>
        </a:p>
      </dgm:t>
    </dgm:pt>
    <dgm:pt modelId="{1D8A4EDF-B119-4136-B279-B165EE6494C1}" type="sibTrans" cxnId="{3D0B104A-44E4-43D8-AF9E-DA2238111531}">
      <dgm:prSet/>
      <dgm:spPr/>
      <dgm:t>
        <a:bodyPr/>
        <a:lstStyle/>
        <a:p>
          <a:endParaRPr lang="en-US">
            <a:latin typeface="Arial Narrow" panose="020B0606020202030204" pitchFamily="34" charset="0"/>
          </a:endParaRPr>
        </a:p>
      </dgm:t>
    </dgm:pt>
    <dgm:pt modelId="{E588D2F8-526C-4F87-B28B-E61B34B61FCF}">
      <dgm:prSet phldrT="[Text]" custT="1"/>
      <dgm:spPr/>
      <dgm:t>
        <a:bodyPr/>
        <a:lstStyle/>
        <a:p>
          <a:r>
            <a:rPr lang="en-US" sz="600" dirty="0">
              <a:latin typeface="Arial Narrow" panose="020B0606020202030204" pitchFamily="34" charset="0"/>
            </a:rPr>
            <a:t>Exposure</a:t>
          </a:r>
        </a:p>
      </dgm:t>
    </dgm:pt>
    <dgm:pt modelId="{D40A4F94-74A8-4ED6-A49D-07338A3B5F34}" type="parTrans" cxnId="{3B7792C2-7500-45B7-88D4-4D18F2E9A6A9}">
      <dgm:prSet/>
      <dgm:spPr/>
      <dgm:t>
        <a:bodyPr/>
        <a:lstStyle/>
        <a:p>
          <a:endParaRPr lang="en-US">
            <a:latin typeface="Arial Narrow" panose="020B0606020202030204" pitchFamily="34" charset="0"/>
          </a:endParaRPr>
        </a:p>
      </dgm:t>
    </dgm:pt>
    <dgm:pt modelId="{7F102DEE-5246-4066-B942-303C2792179E}" type="sibTrans" cxnId="{3B7792C2-7500-45B7-88D4-4D18F2E9A6A9}">
      <dgm:prSet/>
      <dgm:spPr/>
      <dgm:t>
        <a:bodyPr/>
        <a:lstStyle/>
        <a:p>
          <a:endParaRPr lang="en-US">
            <a:latin typeface="Arial Narrow" panose="020B0606020202030204" pitchFamily="34" charset="0"/>
          </a:endParaRPr>
        </a:p>
      </dgm:t>
    </dgm:pt>
    <dgm:pt modelId="{D8C52DC5-58D0-4414-9F47-D10EF0C69E3E}">
      <dgm:prSet/>
      <dgm:spPr/>
      <dgm:t>
        <a:bodyPr/>
        <a:lstStyle/>
        <a:p>
          <a:r>
            <a:rPr lang="en-US" dirty="0">
              <a:latin typeface="Arial Narrow" panose="020B0606020202030204" pitchFamily="34" charset="0"/>
            </a:rPr>
            <a:t>Scenarios</a:t>
          </a:r>
        </a:p>
      </dgm:t>
    </dgm:pt>
    <dgm:pt modelId="{67749304-919D-4F4A-8063-31611BCF6103}" type="parTrans" cxnId="{C3E127D2-671C-46FA-8C1B-AAD0F5ACBA19}">
      <dgm:prSet/>
      <dgm:spPr/>
      <dgm:t>
        <a:bodyPr/>
        <a:lstStyle/>
        <a:p>
          <a:endParaRPr lang="en-US">
            <a:latin typeface="Arial Narrow" panose="020B0606020202030204" pitchFamily="34" charset="0"/>
          </a:endParaRPr>
        </a:p>
      </dgm:t>
    </dgm:pt>
    <dgm:pt modelId="{AD08BEC0-85A7-4E42-B94F-CAB6169380B8}" type="sibTrans" cxnId="{C3E127D2-671C-46FA-8C1B-AAD0F5ACBA19}">
      <dgm:prSet/>
      <dgm:spPr/>
      <dgm:t>
        <a:bodyPr/>
        <a:lstStyle/>
        <a:p>
          <a:endParaRPr lang="en-US">
            <a:latin typeface="Arial Narrow" panose="020B0606020202030204" pitchFamily="34" charset="0"/>
          </a:endParaRPr>
        </a:p>
      </dgm:t>
    </dgm:pt>
    <dgm:pt modelId="{16335CE9-2510-4E32-860C-B916961D1755}">
      <dgm:prSet phldrT="[Text]"/>
      <dgm:spPr/>
      <dgm:t>
        <a:bodyPr/>
        <a:lstStyle/>
        <a:p>
          <a:r>
            <a:rPr lang="en-US" dirty="0">
              <a:latin typeface="Arial Narrow" panose="020B0606020202030204" pitchFamily="34" charset="0"/>
            </a:rPr>
            <a:t>Adaptation strategy</a:t>
          </a:r>
        </a:p>
      </dgm:t>
    </dgm:pt>
    <dgm:pt modelId="{1B077F89-5647-4D8C-98EF-7529E1B4BA77}" type="parTrans" cxnId="{D6D7B464-8395-422C-B4C2-30F46BD25544}">
      <dgm:prSet/>
      <dgm:spPr/>
      <dgm:t>
        <a:bodyPr/>
        <a:lstStyle/>
        <a:p>
          <a:endParaRPr lang="en-US">
            <a:latin typeface="Arial Narrow" panose="020B0606020202030204" pitchFamily="34" charset="0"/>
          </a:endParaRPr>
        </a:p>
      </dgm:t>
    </dgm:pt>
    <dgm:pt modelId="{04768799-6464-45AC-BDBA-8D1BF8F1A1F4}" type="sibTrans" cxnId="{D6D7B464-8395-422C-B4C2-30F46BD25544}">
      <dgm:prSet/>
      <dgm:spPr/>
      <dgm:t>
        <a:bodyPr/>
        <a:lstStyle/>
        <a:p>
          <a:endParaRPr lang="en-US">
            <a:latin typeface="Arial Narrow" panose="020B0606020202030204" pitchFamily="34" charset="0"/>
          </a:endParaRPr>
        </a:p>
      </dgm:t>
    </dgm:pt>
    <dgm:pt modelId="{D24F51E2-15D4-4FE0-B56C-C07606CEE205}">
      <dgm:prSet phldrT="[Text]" custT="1"/>
      <dgm:spPr/>
      <dgm:t>
        <a:bodyPr/>
        <a:lstStyle/>
        <a:p>
          <a:r>
            <a:rPr lang="en-US" sz="600" dirty="0">
              <a:latin typeface="Arial Narrow" panose="020B0606020202030204" pitchFamily="34" charset="0"/>
            </a:rPr>
            <a:t>Technical measures</a:t>
          </a:r>
        </a:p>
      </dgm:t>
    </dgm:pt>
    <dgm:pt modelId="{9EC91C6F-F0EA-4C6E-9118-B2FE3D56CDAE}" type="parTrans" cxnId="{CB5725B1-6370-4EA0-B4E6-5FD2319AF0F6}">
      <dgm:prSet/>
      <dgm:spPr/>
      <dgm:t>
        <a:bodyPr/>
        <a:lstStyle/>
        <a:p>
          <a:endParaRPr lang="en-US">
            <a:latin typeface="Arial Narrow" panose="020B0606020202030204" pitchFamily="34" charset="0"/>
          </a:endParaRPr>
        </a:p>
      </dgm:t>
    </dgm:pt>
    <dgm:pt modelId="{F228CDA1-9491-4C95-A8B4-DE9E747EC22F}" type="sibTrans" cxnId="{CB5725B1-6370-4EA0-B4E6-5FD2319AF0F6}">
      <dgm:prSet/>
      <dgm:spPr/>
      <dgm:t>
        <a:bodyPr/>
        <a:lstStyle/>
        <a:p>
          <a:endParaRPr lang="en-US">
            <a:latin typeface="Arial Narrow" panose="020B0606020202030204" pitchFamily="34" charset="0"/>
          </a:endParaRPr>
        </a:p>
      </dgm:t>
    </dgm:pt>
    <dgm:pt modelId="{63FFD55A-2C80-4A04-B836-24419E7CCA31}">
      <dgm:prSet phldrT="[Text]" custT="1"/>
      <dgm:spPr/>
      <dgm:t>
        <a:bodyPr/>
        <a:lstStyle/>
        <a:p>
          <a:r>
            <a:rPr lang="en-US" sz="600" dirty="0">
              <a:latin typeface="Arial Narrow" panose="020B0606020202030204" pitchFamily="34" charset="0"/>
            </a:rPr>
            <a:t>Non-technical measures</a:t>
          </a:r>
        </a:p>
      </dgm:t>
    </dgm:pt>
    <dgm:pt modelId="{0AF710E7-C32F-42B8-B953-4C40879E7E22}" type="parTrans" cxnId="{7138E16D-AB60-4547-B91C-115C24254CF5}">
      <dgm:prSet/>
      <dgm:spPr/>
      <dgm:t>
        <a:bodyPr/>
        <a:lstStyle/>
        <a:p>
          <a:endParaRPr lang="en-US">
            <a:latin typeface="Arial Narrow" panose="020B0606020202030204" pitchFamily="34" charset="0"/>
          </a:endParaRPr>
        </a:p>
      </dgm:t>
    </dgm:pt>
    <dgm:pt modelId="{5BB67B90-97C9-4023-94D6-473327F3D87D}" type="sibTrans" cxnId="{7138E16D-AB60-4547-B91C-115C24254CF5}">
      <dgm:prSet/>
      <dgm:spPr/>
      <dgm:t>
        <a:bodyPr/>
        <a:lstStyle/>
        <a:p>
          <a:endParaRPr lang="en-US">
            <a:latin typeface="Arial Narrow" panose="020B0606020202030204" pitchFamily="34" charset="0"/>
          </a:endParaRPr>
        </a:p>
      </dgm:t>
    </dgm:pt>
    <dgm:pt modelId="{62D948D4-27F0-4123-A681-C7F88273F682}">
      <dgm:prSet phldrT="[Text]"/>
      <dgm:spPr/>
      <dgm:t>
        <a:bodyPr/>
        <a:lstStyle/>
        <a:p>
          <a:r>
            <a:rPr lang="en-US" dirty="0">
              <a:latin typeface="Arial Narrow" panose="020B0606020202030204" pitchFamily="34" charset="0"/>
            </a:rPr>
            <a:t>Multi Criteria Analysis</a:t>
          </a:r>
        </a:p>
      </dgm:t>
    </dgm:pt>
    <dgm:pt modelId="{C302D095-1D05-47F6-A911-AA029E59E22C}" type="parTrans" cxnId="{50E2273A-929D-4A51-86F7-224FEFC5402B}">
      <dgm:prSet/>
      <dgm:spPr/>
      <dgm:t>
        <a:bodyPr/>
        <a:lstStyle/>
        <a:p>
          <a:endParaRPr lang="en-US">
            <a:latin typeface="Arial Narrow" panose="020B0606020202030204" pitchFamily="34" charset="0"/>
          </a:endParaRPr>
        </a:p>
      </dgm:t>
    </dgm:pt>
    <dgm:pt modelId="{098F3AC0-4253-42D1-805A-D845485EB33D}" type="sibTrans" cxnId="{50E2273A-929D-4A51-86F7-224FEFC5402B}">
      <dgm:prSet/>
      <dgm:spPr/>
      <dgm:t>
        <a:bodyPr/>
        <a:lstStyle/>
        <a:p>
          <a:endParaRPr lang="en-US">
            <a:latin typeface="Arial Narrow" panose="020B0606020202030204" pitchFamily="34" charset="0"/>
          </a:endParaRPr>
        </a:p>
      </dgm:t>
    </dgm:pt>
    <dgm:pt modelId="{022A4328-FD23-45A0-8E45-3CB63A879FC8}">
      <dgm:prSet phldrT="[Text]" custT="1"/>
      <dgm:spPr/>
      <dgm:t>
        <a:bodyPr/>
        <a:lstStyle/>
        <a:p>
          <a:r>
            <a:rPr lang="en-US" sz="600" dirty="0">
              <a:latin typeface="Arial Narrow" panose="020B0606020202030204" pitchFamily="34" charset="0"/>
            </a:rPr>
            <a:t>Cost-Benefit analysis</a:t>
          </a:r>
        </a:p>
      </dgm:t>
    </dgm:pt>
    <dgm:pt modelId="{0D833D6C-65A4-40E2-94CA-6B506FE0835A}" type="parTrans" cxnId="{9E95B322-D9CD-495C-9D1B-45E72F0689C7}">
      <dgm:prSet/>
      <dgm:spPr/>
      <dgm:t>
        <a:bodyPr/>
        <a:lstStyle/>
        <a:p>
          <a:endParaRPr lang="en-US">
            <a:latin typeface="Arial Narrow" panose="020B0606020202030204" pitchFamily="34" charset="0"/>
          </a:endParaRPr>
        </a:p>
      </dgm:t>
    </dgm:pt>
    <dgm:pt modelId="{1E639F01-46A2-4E37-8DAD-97ACA3354550}" type="sibTrans" cxnId="{9E95B322-D9CD-495C-9D1B-45E72F0689C7}">
      <dgm:prSet/>
      <dgm:spPr/>
      <dgm:t>
        <a:bodyPr/>
        <a:lstStyle/>
        <a:p>
          <a:endParaRPr lang="en-US">
            <a:latin typeface="Arial Narrow" panose="020B0606020202030204" pitchFamily="34" charset="0"/>
          </a:endParaRPr>
        </a:p>
      </dgm:t>
    </dgm:pt>
    <dgm:pt modelId="{092D8EC2-9619-4FA6-B101-92C501982B6A}">
      <dgm:prSet phldrT="[Text]" custT="1"/>
      <dgm:spPr/>
      <dgm:t>
        <a:bodyPr/>
        <a:lstStyle/>
        <a:p>
          <a:r>
            <a:rPr lang="en-US" sz="600" dirty="0">
              <a:latin typeface="Arial Narrow" panose="020B0606020202030204" pitchFamily="34" charset="0"/>
            </a:rPr>
            <a:t>Stakeholder consultation</a:t>
          </a:r>
        </a:p>
      </dgm:t>
    </dgm:pt>
    <dgm:pt modelId="{897A3CD1-C953-44C8-A9FA-2DB718774C4E}" type="parTrans" cxnId="{89672FA9-B4AB-404C-80CC-3BD980A68769}">
      <dgm:prSet/>
      <dgm:spPr/>
      <dgm:t>
        <a:bodyPr/>
        <a:lstStyle/>
        <a:p>
          <a:endParaRPr lang="en-US">
            <a:latin typeface="Arial Narrow" panose="020B0606020202030204" pitchFamily="34" charset="0"/>
          </a:endParaRPr>
        </a:p>
      </dgm:t>
    </dgm:pt>
    <dgm:pt modelId="{5F35448A-3EE7-40FA-9EAB-C824C37A50AE}" type="sibTrans" cxnId="{89672FA9-B4AB-404C-80CC-3BD980A68769}">
      <dgm:prSet/>
      <dgm:spPr/>
      <dgm:t>
        <a:bodyPr/>
        <a:lstStyle/>
        <a:p>
          <a:endParaRPr lang="en-US">
            <a:latin typeface="Arial Narrow" panose="020B0606020202030204" pitchFamily="34" charset="0"/>
          </a:endParaRPr>
        </a:p>
      </dgm:t>
    </dgm:pt>
    <dgm:pt modelId="{B76036BF-7489-4934-935C-9F99B9A35288}">
      <dgm:prSet custT="1"/>
      <dgm:spPr/>
      <dgm:t>
        <a:bodyPr/>
        <a:lstStyle/>
        <a:p>
          <a:r>
            <a:rPr lang="en-US" sz="600" dirty="0">
              <a:latin typeface="Arial Narrow" panose="020B0606020202030204" pitchFamily="34" charset="0"/>
            </a:rPr>
            <a:t>Current scenario</a:t>
          </a:r>
        </a:p>
      </dgm:t>
    </dgm:pt>
    <dgm:pt modelId="{4E0BB0C2-A76E-4612-AFEE-9D64DABCC212}" type="parTrans" cxnId="{B8D3AB0C-9138-411D-879A-64ED1644A777}">
      <dgm:prSet/>
      <dgm:spPr/>
      <dgm:t>
        <a:bodyPr/>
        <a:lstStyle/>
        <a:p>
          <a:endParaRPr lang="en-US">
            <a:latin typeface="Arial Narrow" panose="020B0606020202030204" pitchFamily="34" charset="0"/>
          </a:endParaRPr>
        </a:p>
      </dgm:t>
    </dgm:pt>
    <dgm:pt modelId="{2969B223-02F0-46AB-9130-BB1B2737DDC8}" type="sibTrans" cxnId="{B8D3AB0C-9138-411D-879A-64ED1644A777}">
      <dgm:prSet/>
      <dgm:spPr/>
      <dgm:t>
        <a:bodyPr/>
        <a:lstStyle/>
        <a:p>
          <a:endParaRPr lang="en-US">
            <a:latin typeface="Arial Narrow" panose="020B0606020202030204" pitchFamily="34" charset="0"/>
          </a:endParaRPr>
        </a:p>
      </dgm:t>
    </dgm:pt>
    <dgm:pt modelId="{BDCCFD75-E33F-4591-8D70-6D37CD9B2FF0}">
      <dgm:prSet custT="1"/>
      <dgm:spPr/>
      <dgm:t>
        <a:bodyPr/>
        <a:lstStyle/>
        <a:p>
          <a:r>
            <a:rPr lang="en-US" sz="600" dirty="0">
              <a:latin typeface="Arial Narrow" panose="020B0606020202030204" pitchFamily="34" charset="0"/>
            </a:rPr>
            <a:t>Climate change scenarios</a:t>
          </a:r>
        </a:p>
      </dgm:t>
    </dgm:pt>
    <dgm:pt modelId="{5986FF2D-5C6E-4501-8061-5F4EDEBCE8D5}" type="parTrans" cxnId="{39C4D56C-BB21-406E-89AB-E1DFDB30E17E}">
      <dgm:prSet/>
      <dgm:spPr/>
      <dgm:t>
        <a:bodyPr/>
        <a:lstStyle/>
        <a:p>
          <a:endParaRPr lang="en-US">
            <a:latin typeface="Arial Narrow" panose="020B0606020202030204" pitchFamily="34" charset="0"/>
          </a:endParaRPr>
        </a:p>
      </dgm:t>
    </dgm:pt>
    <dgm:pt modelId="{24FB4FF7-21BF-458F-BB64-7F1131A36E6F}" type="sibTrans" cxnId="{39C4D56C-BB21-406E-89AB-E1DFDB30E17E}">
      <dgm:prSet/>
      <dgm:spPr/>
      <dgm:t>
        <a:bodyPr/>
        <a:lstStyle/>
        <a:p>
          <a:endParaRPr lang="en-US">
            <a:latin typeface="Arial Narrow" panose="020B0606020202030204" pitchFamily="34" charset="0"/>
          </a:endParaRPr>
        </a:p>
      </dgm:t>
    </dgm:pt>
    <dgm:pt modelId="{A100D0E6-EBFF-4651-A5B8-BF9CEE160AF3}">
      <dgm:prSet phldrT="[Text]"/>
      <dgm:spPr/>
      <dgm:t>
        <a:bodyPr/>
        <a:lstStyle/>
        <a:p>
          <a:r>
            <a:rPr lang="en-US" dirty="0"/>
            <a:t>Sectoral FRM policies </a:t>
          </a:r>
          <a:endParaRPr lang="en-US" dirty="0">
            <a:latin typeface="Arial Narrow" panose="020B0606020202030204" pitchFamily="34" charset="0"/>
          </a:endParaRPr>
        </a:p>
      </dgm:t>
    </dgm:pt>
    <dgm:pt modelId="{75F33AFA-A7C0-49BE-BF79-81A16D53CBDB}" type="parTrans" cxnId="{59D063BD-7626-4BE4-8F70-DB8F5A43D3B2}">
      <dgm:prSet/>
      <dgm:spPr/>
      <dgm:t>
        <a:bodyPr/>
        <a:lstStyle/>
        <a:p>
          <a:endParaRPr lang="en-US"/>
        </a:p>
      </dgm:t>
    </dgm:pt>
    <dgm:pt modelId="{EEBFEB3C-8485-42E3-851D-8FB497258F96}" type="sibTrans" cxnId="{59D063BD-7626-4BE4-8F70-DB8F5A43D3B2}">
      <dgm:prSet/>
      <dgm:spPr/>
      <dgm:t>
        <a:bodyPr/>
        <a:lstStyle/>
        <a:p>
          <a:endParaRPr lang="en-US"/>
        </a:p>
      </dgm:t>
    </dgm:pt>
    <dgm:pt modelId="{F3D74FD7-BFDC-422D-99BC-AA33DF5C149D}">
      <dgm:prSet phldrT="[Text]"/>
      <dgm:spPr/>
      <dgm:t>
        <a:bodyPr/>
        <a:lstStyle/>
        <a:p>
          <a:r>
            <a:rPr lang="en-US" dirty="0">
              <a:latin typeface="Arial Narrow" panose="020B0606020202030204" pitchFamily="34" charset="0"/>
            </a:rPr>
            <a:t>Sector of Hydropower</a:t>
          </a:r>
        </a:p>
      </dgm:t>
    </dgm:pt>
    <dgm:pt modelId="{9FC189EE-F2F8-4393-9028-D9ABB35C8CD2}" type="parTrans" cxnId="{393630DC-B3CB-4E18-83FB-11EA526FB146}">
      <dgm:prSet/>
      <dgm:spPr/>
      <dgm:t>
        <a:bodyPr/>
        <a:lstStyle/>
        <a:p>
          <a:endParaRPr lang="en-US"/>
        </a:p>
      </dgm:t>
    </dgm:pt>
    <dgm:pt modelId="{6D7A04E2-4AA3-4AF6-AD29-A0F966884256}" type="sibTrans" cxnId="{393630DC-B3CB-4E18-83FB-11EA526FB146}">
      <dgm:prSet/>
      <dgm:spPr/>
      <dgm:t>
        <a:bodyPr/>
        <a:lstStyle/>
        <a:p>
          <a:endParaRPr lang="en-US"/>
        </a:p>
      </dgm:t>
    </dgm:pt>
    <dgm:pt modelId="{7E2E0E34-4FA8-444E-A0F6-02535D5FF480}">
      <dgm:prSet phldrT="[Text]" custT="1"/>
      <dgm:spPr/>
      <dgm:t>
        <a:bodyPr/>
        <a:lstStyle/>
        <a:p>
          <a:r>
            <a:rPr lang="en-US" sz="600" dirty="0">
              <a:solidFill>
                <a:schemeClr val="tx1"/>
              </a:solidFill>
              <a:latin typeface="Arial Narrow" panose="020B0606020202030204" pitchFamily="34" charset="0"/>
              <a:ea typeface="Calibri" panose="020F0502020204030204" pitchFamily="34" charset="0"/>
            </a:rPr>
            <a:t>Technical analysis of the agriculture sector </a:t>
          </a:r>
          <a:endParaRPr lang="en-US" sz="600" dirty="0">
            <a:solidFill>
              <a:schemeClr val="tx1"/>
            </a:solidFill>
            <a:latin typeface="Arial Narrow" panose="020B0606020202030204" pitchFamily="34" charset="0"/>
          </a:endParaRPr>
        </a:p>
      </dgm:t>
    </dgm:pt>
    <dgm:pt modelId="{4F0CB2E2-FC2D-4A1F-98FE-33DB8DB1F474}" type="parTrans" cxnId="{767B486D-AAFD-4B6E-8169-DA603C7BE6C0}">
      <dgm:prSet/>
      <dgm:spPr/>
      <dgm:t>
        <a:bodyPr/>
        <a:lstStyle/>
        <a:p>
          <a:endParaRPr lang="en-US"/>
        </a:p>
      </dgm:t>
    </dgm:pt>
    <dgm:pt modelId="{3A6AEC6C-67AD-424C-B562-BB3190C5B281}" type="sibTrans" cxnId="{767B486D-AAFD-4B6E-8169-DA603C7BE6C0}">
      <dgm:prSet/>
      <dgm:spPr/>
      <dgm:t>
        <a:bodyPr/>
        <a:lstStyle/>
        <a:p>
          <a:endParaRPr lang="en-US"/>
        </a:p>
      </dgm:t>
    </dgm:pt>
    <dgm:pt modelId="{33224FF7-42E7-42B2-8315-1EF2EFD9E0B5}">
      <dgm:prSet phldrT="[Text]" custT="1"/>
      <dgm:spPr/>
      <dgm:t>
        <a:bodyPr/>
        <a:lstStyle/>
        <a:p>
          <a:r>
            <a:rPr lang="en-US" sz="600" dirty="0">
              <a:solidFill>
                <a:schemeClr val="tx1"/>
              </a:solidFill>
              <a:latin typeface="Arial Narrow" panose="020B0606020202030204" pitchFamily="34" charset="0"/>
              <a:ea typeface="Calibri" panose="020F0502020204030204" pitchFamily="34" charset="0"/>
            </a:rPr>
            <a:t>Technical analysis of the </a:t>
          </a:r>
          <a:r>
            <a:rPr lang="en-US" sz="600" dirty="0" err="1">
              <a:solidFill>
                <a:schemeClr val="tx1"/>
              </a:solidFill>
              <a:latin typeface="Arial Narrow" panose="020B0606020202030204" pitchFamily="34" charset="0"/>
              <a:ea typeface="Calibri" panose="020F0502020204030204" pitchFamily="34" charset="0"/>
            </a:rPr>
            <a:t>hydroenergy</a:t>
          </a:r>
          <a:r>
            <a:rPr lang="en-US" sz="600" dirty="0">
              <a:solidFill>
                <a:schemeClr val="tx1"/>
              </a:solidFill>
              <a:latin typeface="Arial Narrow" panose="020B0606020202030204" pitchFamily="34" charset="0"/>
              <a:ea typeface="Calibri" panose="020F0502020204030204" pitchFamily="34" charset="0"/>
            </a:rPr>
            <a:t> sector </a:t>
          </a:r>
          <a:endParaRPr lang="en-US" sz="600" dirty="0">
            <a:solidFill>
              <a:schemeClr val="tx1"/>
            </a:solidFill>
            <a:latin typeface="Arial Narrow" panose="020B0606020202030204" pitchFamily="34" charset="0"/>
          </a:endParaRPr>
        </a:p>
      </dgm:t>
    </dgm:pt>
    <dgm:pt modelId="{72AA1929-1439-4874-B7ED-DC2D3D499C13}" type="parTrans" cxnId="{ADD8B57E-04C9-484D-BA90-31C3D43A208A}">
      <dgm:prSet/>
      <dgm:spPr/>
      <dgm:t>
        <a:bodyPr/>
        <a:lstStyle/>
        <a:p>
          <a:endParaRPr lang="en-US"/>
        </a:p>
      </dgm:t>
    </dgm:pt>
    <dgm:pt modelId="{12B09FE0-FC6E-46E1-903E-44F2532DECBB}" type="sibTrans" cxnId="{ADD8B57E-04C9-484D-BA90-31C3D43A208A}">
      <dgm:prSet/>
      <dgm:spPr/>
      <dgm:t>
        <a:bodyPr/>
        <a:lstStyle/>
        <a:p>
          <a:endParaRPr lang="en-US"/>
        </a:p>
      </dgm:t>
    </dgm:pt>
    <dgm:pt modelId="{52DE3897-2690-4BED-B800-BE0E6C49E368}">
      <dgm:prSet phldrT="[Text]"/>
      <dgm:spPr/>
      <dgm:t>
        <a:bodyPr/>
        <a:lstStyle/>
        <a:p>
          <a:r>
            <a:rPr lang="en-US" dirty="0">
              <a:latin typeface="Arial Narrow" panose="020B0606020202030204" pitchFamily="34" charset="0"/>
            </a:rPr>
            <a:t>Sector of Agriculture</a:t>
          </a:r>
        </a:p>
      </dgm:t>
    </dgm:pt>
    <dgm:pt modelId="{96C81AD7-3DF1-4613-AAF1-0AF0E54B0FE0}" type="parTrans" cxnId="{ED2F7400-15CB-48F2-8E35-40ED9B1C5FBA}">
      <dgm:prSet/>
      <dgm:spPr/>
      <dgm:t>
        <a:bodyPr/>
        <a:lstStyle/>
        <a:p>
          <a:endParaRPr lang="en-US"/>
        </a:p>
      </dgm:t>
    </dgm:pt>
    <dgm:pt modelId="{A572C085-71F1-4F38-ABB3-B0AA79CB092C}" type="sibTrans" cxnId="{ED2F7400-15CB-48F2-8E35-40ED9B1C5FBA}">
      <dgm:prSet/>
      <dgm:spPr/>
      <dgm:t>
        <a:bodyPr/>
        <a:lstStyle/>
        <a:p>
          <a:endParaRPr lang="en-US"/>
        </a:p>
      </dgm:t>
    </dgm:pt>
    <dgm:pt modelId="{881A73A9-21ED-4298-B563-65C67A420EC5}" type="pres">
      <dgm:prSet presAssocID="{F7AE8B65-6139-4F3D-BCA7-E71D6E276C78}" presName="Name0" presStyleCnt="0">
        <dgm:presLayoutVars>
          <dgm:dir/>
          <dgm:animLvl val="lvl"/>
          <dgm:resizeHandles val="exact"/>
        </dgm:presLayoutVars>
      </dgm:prSet>
      <dgm:spPr/>
    </dgm:pt>
    <dgm:pt modelId="{DAE1B531-57ED-46F6-9AC6-EA82C2DDBE62}" type="pres">
      <dgm:prSet presAssocID="{F7AE8B65-6139-4F3D-BCA7-E71D6E276C78}" presName="tSp" presStyleCnt="0"/>
      <dgm:spPr/>
    </dgm:pt>
    <dgm:pt modelId="{7EEE7C46-6398-4D46-BBE9-6E32FF6C59C6}" type="pres">
      <dgm:prSet presAssocID="{F7AE8B65-6139-4F3D-BCA7-E71D6E276C78}" presName="bSp" presStyleCnt="0"/>
      <dgm:spPr/>
    </dgm:pt>
    <dgm:pt modelId="{18AAEAC3-7F19-4716-AD32-5096F791BF28}" type="pres">
      <dgm:prSet presAssocID="{F7AE8B65-6139-4F3D-BCA7-E71D6E276C78}" presName="process" presStyleCnt="0"/>
      <dgm:spPr/>
    </dgm:pt>
    <dgm:pt modelId="{C031A947-76BD-4869-ADF8-95F22A88A867}" type="pres">
      <dgm:prSet presAssocID="{CE0B3857-F295-4458-95DF-BE718C5FC544}" presName="composite1" presStyleCnt="0"/>
      <dgm:spPr/>
    </dgm:pt>
    <dgm:pt modelId="{38F1439C-E0F2-4941-B68A-915A2180163A}" type="pres">
      <dgm:prSet presAssocID="{CE0B3857-F295-4458-95DF-BE718C5FC544}" presName="dummyNode1" presStyleLbl="node1" presStyleIdx="0" presStyleCnt="7"/>
      <dgm:spPr/>
    </dgm:pt>
    <dgm:pt modelId="{ECCFECAD-A721-455D-8436-C781B8EE5381}" type="pres">
      <dgm:prSet presAssocID="{CE0B3857-F295-4458-95DF-BE718C5FC544}" presName="childNode1" presStyleLbl="bgAcc1" presStyleIdx="0" presStyleCnt="7">
        <dgm:presLayoutVars>
          <dgm:bulletEnabled val="1"/>
        </dgm:presLayoutVars>
      </dgm:prSet>
      <dgm:spPr/>
    </dgm:pt>
    <dgm:pt modelId="{045BBF9B-0D2C-4FDB-8BBC-C00765B5127C}" type="pres">
      <dgm:prSet presAssocID="{CE0B3857-F295-4458-95DF-BE718C5FC544}" presName="childNode1tx" presStyleLbl="bgAcc1" presStyleIdx="0" presStyleCnt="7">
        <dgm:presLayoutVars>
          <dgm:bulletEnabled val="1"/>
        </dgm:presLayoutVars>
      </dgm:prSet>
      <dgm:spPr/>
    </dgm:pt>
    <dgm:pt modelId="{E66D39F1-7141-4305-BD13-8E889F1F5471}" type="pres">
      <dgm:prSet presAssocID="{CE0B3857-F295-4458-95DF-BE718C5FC544}" presName="parentNode1" presStyleLbl="node1" presStyleIdx="0" presStyleCnt="7">
        <dgm:presLayoutVars>
          <dgm:chMax val="1"/>
          <dgm:bulletEnabled val="1"/>
        </dgm:presLayoutVars>
      </dgm:prSet>
      <dgm:spPr/>
    </dgm:pt>
    <dgm:pt modelId="{9A53FBAD-2236-4BC8-B27A-5C1FBD2012B7}" type="pres">
      <dgm:prSet presAssocID="{CE0B3857-F295-4458-95DF-BE718C5FC544}" presName="connSite1" presStyleCnt="0"/>
      <dgm:spPr/>
    </dgm:pt>
    <dgm:pt modelId="{82437AA9-0352-41F0-B3DC-E1FF7F3F13BF}" type="pres">
      <dgm:prSet presAssocID="{2367B6DA-F6A0-438E-9628-1E41E5B8B49B}" presName="Name9" presStyleLbl="sibTrans2D1" presStyleIdx="0" presStyleCnt="6"/>
      <dgm:spPr/>
    </dgm:pt>
    <dgm:pt modelId="{3BF00975-D38E-4411-A055-17E5DC8656FF}" type="pres">
      <dgm:prSet presAssocID="{13CB8DB6-DABD-4DA8-930B-BCACC3C98C8B}" presName="composite2" presStyleCnt="0"/>
      <dgm:spPr/>
    </dgm:pt>
    <dgm:pt modelId="{12D375BB-60BD-4942-BE3F-F06C98ADA547}" type="pres">
      <dgm:prSet presAssocID="{13CB8DB6-DABD-4DA8-930B-BCACC3C98C8B}" presName="dummyNode2" presStyleLbl="node1" presStyleIdx="0" presStyleCnt="7"/>
      <dgm:spPr/>
    </dgm:pt>
    <dgm:pt modelId="{99527245-55EF-468C-8417-E5FF5C787B38}" type="pres">
      <dgm:prSet presAssocID="{13CB8DB6-DABD-4DA8-930B-BCACC3C98C8B}" presName="childNode2" presStyleLbl="bgAcc1" presStyleIdx="1" presStyleCnt="7">
        <dgm:presLayoutVars>
          <dgm:bulletEnabled val="1"/>
        </dgm:presLayoutVars>
      </dgm:prSet>
      <dgm:spPr/>
    </dgm:pt>
    <dgm:pt modelId="{AA70B282-4F56-47DC-AD5F-F8CB723376F5}" type="pres">
      <dgm:prSet presAssocID="{13CB8DB6-DABD-4DA8-930B-BCACC3C98C8B}" presName="childNode2tx" presStyleLbl="bgAcc1" presStyleIdx="1" presStyleCnt="7">
        <dgm:presLayoutVars>
          <dgm:bulletEnabled val="1"/>
        </dgm:presLayoutVars>
      </dgm:prSet>
      <dgm:spPr/>
    </dgm:pt>
    <dgm:pt modelId="{A6C72EFB-0AFB-42C2-8703-C104D8BB9AD7}" type="pres">
      <dgm:prSet presAssocID="{13CB8DB6-DABD-4DA8-930B-BCACC3C98C8B}" presName="parentNode2" presStyleLbl="node1" presStyleIdx="1" presStyleCnt="7">
        <dgm:presLayoutVars>
          <dgm:chMax val="0"/>
          <dgm:bulletEnabled val="1"/>
        </dgm:presLayoutVars>
      </dgm:prSet>
      <dgm:spPr/>
    </dgm:pt>
    <dgm:pt modelId="{CBB58317-C0D4-456F-9596-4896E1C104FE}" type="pres">
      <dgm:prSet presAssocID="{13CB8DB6-DABD-4DA8-930B-BCACC3C98C8B}" presName="connSite2" presStyleCnt="0"/>
      <dgm:spPr/>
    </dgm:pt>
    <dgm:pt modelId="{625927E0-459D-4A58-AA23-478B5425A906}" type="pres">
      <dgm:prSet presAssocID="{55B1DD5F-5696-4D8E-BE2C-965D5F2617FD}" presName="Name18" presStyleLbl="sibTrans2D1" presStyleIdx="1" presStyleCnt="6"/>
      <dgm:spPr/>
    </dgm:pt>
    <dgm:pt modelId="{59DBDAEF-764F-4E47-A580-9DF57AEE3085}" type="pres">
      <dgm:prSet presAssocID="{7D87C056-50A7-4BC1-A181-51DF7BA4030D}" presName="composite1" presStyleCnt="0"/>
      <dgm:spPr/>
    </dgm:pt>
    <dgm:pt modelId="{055E6FE8-02F6-462D-803C-C26AC9CBF756}" type="pres">
      <dgm:prSet presAssocID="{7D87C056-50A7-4BC1-A181-51DF7BA4030D}" presName="dummyNode1" presStyleLbl="node1" presStyleIdx="1" presStyleCnt="7"/>
      <dgm:spPr/>
    </dgm:pt>
    <dgm:pt modelId="{0E9889AE-7055-4FB5-8853-7D4889589BAB}" type="pres">
      <dgm:prSet presAssocID="{7D87C056-50A7-4BC1-A181-51DF7BA4030D}" presName="childNode1" presStyleLbl="bgAcc1" presStyleIdx="2" presStyleCnt="7">
        <dgm:presLayoutVars>
          <dgm:bulletEnabled val="1"/>
        </dgm:presLayoutVars>
      </dgm:prSet>
      <dgm:spPr/>
    </dgm:pt>
    <dgm:pt modelId="{F11594C1-3310-4FCE-BBC4-39A4827A286D}" type="pres">
      <dgm:prSet presAssocID="{7D87C056-50A7-4BC1-A181-51DF7BA4030D}" presName="childNode1tx" presStyleLbl="bgAcc1" presStyleIdx="2" presStyleCnt="7">
        <dgm:presLayoutVars>
          <dgm:bulletEnabled val="1"/>
        </dgm:presLayoutVars>
      </dgm:prSet>
      <dgm:spPr/>
    </dgm:pt>
    <dgm:pt modelId="{709F231D-1179-4F6A-A99C-A2774779CC93}" type="pres">
      <dgm:prSet presAssocID="{7D87C056-50A7-4BC1-A181-51DF7BA4030D}" presName="parentNode1" presStyleLbl="node1" presStyleIdx="2" presStyleCnt="7">
        <dgm:presLayoutVars>
          <dgm:chMax val="1"/>
          <dgm:bulletEnabled val="1"/>
        </dgm:presLayoutVars>
      </dgm:prSet>
      <dgm:spPr/>
    </dgm:pt>
    <dgm:pt modelId="{718C550C-CB3E-4216-8BC9-983E4F349299}" type="pres">
      <dgm:prSet presAssocID="{7D87C056-50A7-4BC1-A181-51DF7BA4030D}" presName="connSite1" presStyleCnt="0"/>
      <dgm:spPr/>
    </dgm:pt>
    <dgm:pt modelId="{F25B8F0B-5723-47ED-B0DC-1477B752EB0A}" type="pres">
      <dgm:prSet presAssocID="{6D6248C8-801E-416A-ADD2-431E6F9FC54A}" presName="Name9" presStyleLbl="sibTrans2D1" presStyleIdx="2" presStyleCnt="6"/>
      <dgm:spPr/>
    </dgm:pt>
    <dgm:pt modelId="{1382077B-2B7E-4EDF-8E91-DF42CB88DDD0}" type="pres">
      <dgm:prSet presAssocID="{D8C52DC5-58D0-4414-9F47-D10EF0C69E3E}" presName="composite2" presStyleCnt="0"/>
      <dgm:spPr/>
    </dgm:pt>
    <dgm:pt modelId="{3906FECB-4609-4F76-9304-0B801EC3F669}" type="pres">
      <dgm:prSet presAssocID="{D8C52DC5-58D0-4414-9F47-D10EF0C69E3E}" presName="dummyNode2" presStyleLbl="node1" presStyleIdx="2" presStyleCnt="7"/>
      <dgm:spPr/>
    </dgm:pt>
    <dgm:pt modelId="{6ECD8AB8-CFCA-4E6A-99EF-A04CAE73BA3F}" type="pres">
      <dgm:prSet presAssocID="{D8C52DC5-58D0-4414-9F47-D10EF0C69E3E}" presName="childNode2" presStyleLbl="bgAcc1" presStyleIdx="3" presStyleCnt="7">
        <dgm:presLayoutVars>
          <dgm:bulletEnabled val="1"/>
        </dgm:presLayoutVars>
      </dgm:prSet>
      <dgm:spPr/>
    </dgm:pt>
    <dgm:pt modelId="{722B3BA6-4139-4AAB-B0D7-18C2BCCAD353}" type="pres">
      <dgm:prSet presAssocID="{D8C52DC5-58D0-4414-9F47-D10EF0C69E3E}" presName="childNode2tx" presStyleLbl="bgAcc1" presStyleIdx="3" presStyleCnt="7">
        <dgm:presLayoutVars>
          <dgm:bulletEnabled val="1"/>
        </dgm:presLayoutVars>
      </dgm:prSet>
      <dgm:spPr/>
    </dgm:pt>
    <dgm:pt modelId="{EFBCB445-6850-4759-B448-8F479D32A736}" type="pres">
      <dgm:prSet presAssocID="{D8C52DC5-58D0-4414-9F47-D10EF0C69E3E}" presName="parentNode2" presStyleLbl="node1" presStyleIdx="3" presStyleCnt="7">
        <dgm:presLayoutVars>
          <dgm:chMax val="0"/>
          <dgm:bulletEnabled val="1"/>
        </dgm:presLayoutVars>
      </dgm:prSet>
      <dgm:spPr/>
    </dgm:pt>
    <dgm:pt modelId="{FB283678-0629-42C5-835A-0507D868CF79}" type="pres">
      <dgm:prSet presAssocID="{D8C52DC5-58D0-4414-9F47-D10EF0C69E3E}" presName="connSite2" presStyleCnt="0"/>
      <dgm:spPr/>
    </dgm:pt>
    <dgm:pt modelId="{BFCF2DC4-8A7B-42E5-978A-91109CE00187}" type="pres">
      <dgm:prSet presAssocID="{AD08BEC0-85A7-4E42-B94F-CAB6169380B8}" presName="Name18" presStyleLbl="sibTrans2D1" presStyleIdx="3" presStyleCnt="6"/>
      <dgm:spPr/>
    </dgm:pt>
    <dgm:pt modelId="{7642B2BB-B659-4377-88EB-A8D80B5AF8CA}" type="pres">
      <dgm:prSet presAssocID="{16335CE9-2510-4E32-860C-B916961D1755}" presName="composite1" presStyleCnt="0"/>
      <dgm:spPr/>
    </dgm:pt>
    <dgm:pt modelId="{970C71A0-F257-43A3-8990-165984D66F8D}" type="pres">
      <dgm:prSet presAssocID="{16335CE9-2510-4E32-860C-B916961D1755}" presName="dummyNode1" presStyleLbl="node1" presStyleIdx="3" presStyleCnt="7"/>
      <dgm:spPr/>
    </dgm:pt>
    <dgm:pt modelId="{EBD9F442-A10B-4094-9E62-1C2C1371CCA2}" type="pres">
      <dgm:prSet presAssocID="{16335CE9-2510-4E32-860C-B916961D1755}" presName="childNode1" presStyleLbl="bgAcc1" presStyleIdx="4" presStyleCnt="7">
        <dgm:presLayoutVars>
          <dgm:bulletEnabled val="1"/>
        </dgm:presLayoutVars>
      </dgm:prSet>
      <dgm:spPr/>
    </dgm:pt>
    <dgm:pt modelId="{CAE097D9-8611-4553-B5F0-8CCA9D7B636D}" type="pres">
      <dgm:prSet presAssocID="{16335CE9-2510-4E32-860C-B916961D1755}" presName="childNode1tx" presStyleLbl="bgAcc1" presStyleIdx="4" presStyleCnt="7">
        <dgm:presLayoutVars>
          <dgm:bulletEnabled val="1"/>
        </dgm:presLayoutVars>
      </dgm:prSet>
      <dgm:spPr/>
    </dgm:pt>
    <dgm:pt modelId="{8CCF63D6-B3D0-48C1-886D-C995134A5B71}" type="pres">
      <dgm:prSet presAssocID="{16335CE9-2510-4E32-860C-B916961D1755}" presName="parentNode1" presStyleLbl="node1" presStyleIdx="4" presStyleCnt="7">
        <dgm:presLayoutVars>
          <dgm:chMax val="1"/>
          <dgm:bulletEnabled val="1"/>
        </dgm:presLayoutVars>
      </dgm:prSet>
      <dgm:spPr/>
    </dgm:pt>
    <dgm:pt modelId="{2FE7C4E5-13A6-4182-A6BF-A5D2168CF950}" type="pres">
      <dgm:prSet presAssocID="{16335CE9-2510-4E32-860C-B916961D1755}" presName="connSite1" presStyleCnt="0"/>
      <dgm:spPr/>
    </dgm:pt>
    <dgm:pt modelId="{0AE26AD8-A3E2-4204-94E6-2166B0CC6524}" type="pres">
      <dgm:prSet presAssocID="{04768799-6464-45AC-BDBA-8D1BF8F1A1F4}" presName="Name9" presStyleLbl="sibTrans2D1" presStyleIdx="4" presStyleCnt="6"/>
      <dgm:spPr/>
    </dgm:pt>
    <dgm:pt modelId="{4CC1C503-7420-477D-A51E-8FAFD8DBE192}" type="pres">
      <dgm:prSet presAssocID="{62D948D4-27F0-4123-A681-C7F88273F682}" presName="composite2" presStyleCnt="0"/>
      <dgm:spPr/>
    </dgm:pt>
    <dgm:pt modelId="{E2A9A018-BB09-4E83-92BD-58D0511A059B}" type="pres">
      <dgm:prSet presAssocID="{62D948D4-27F0-4123-A681-C7F88273F682}" presName="dummyNode2" presStyleLbl="node1" presStyleIdx="4" presStyleCnt="7"/>
      <dgm:spPr/>
    </dgm:pt>
    <dgm:pt modelId="{52C4FE09-8CD7-4B2A-B54E-04E8634DDBDE}" type="pres">
      <dgm:prSet presAssocID="{62D948D4-27F0-4123-A681-C7F88273F682}" presName="childNode2" presStyleLbl="bgAcc1" presStyleIdx="5" presStyleCnt="7">
        <dgm:presLayoutVars>
          <dgm:bulletEnabled val="1"/>
        </dgm:presLayoutVars>
      </dgm:prSet>
      <dgm:spPr/>
    </dgm:pt>
    <dgm:pt modelId="{38811EBC-6013-4983-ABF4-581308EA8FD6}" type="pres">
      <dgm:prSet presAssocID="{62D948D4-27F0-4123-A681-C7F88273F682}" presName="childNode2tx" presStyleLbl="bgAcc1" presStyleIdx="5" presStyleCnt="7">
        <dgm:presLayoutVars>
          <dgm:bulletEnabled val="1"/>
        </dgm:presLayoutVars>
      </dgm:prSet>
      <dgm:spPr/>
    </dgm:pt>
    <dgm:pt modelId="{8C7AD8A9-6D30-4695-8872-FA84AB8798B9}" type="pres">
      <dgm:prSet presAssocID="{62D948D4-27F0-4123-A681-C7F88273F682}" presName="parentNode2" presStyleLbl="node1" presStyleIdx="5" presStyleCnt="7">
        <dgm:presLayoutVars>
          <dgm:chMax val="0"/>
          <dgm:bulletEnabled val="1"/>
        </dgm:presLayoutVars>
      </dgm:prSet>
      <dgm:spPr/>
    </dgm:pt>
    <dgm:pt modelId="{A1937FF4-6659-4178-81D2-A7CC4ECE7E6A}" type="pres">
      <dgm:prSet presAssocID="{62D948D4-27F0-4123-A681-C7F88273F682}" presName="connSite2" presStyleCnt="0"/>
      <dgm:spPr/>
    </dgm:pt>
    <dgm:pt modelId="{31A39013-7227-45D1-9799-7446CB1AC879}" type="pres">
      <dgm:prSet presAssocID="{098F3AC0-4253-42D1-805A-D845485EB33D}" presName="Name18" presStyleLbl="sibTrans2D1" presStyleIdx="5" presStyleCnt="6"/>
      <dgm:spPr/>
    </dgm:pt>
    <dgm:pt modelId="{34613C72-4A7A-483D-82AF-6A40FB91F7AB}" type="pres">
      <dgm:prSet presAssocID="{A100D0E6-EBFF-4651-A5B8-BF9CEE160AF3}" presName="composite1" presStyleCnt="0"/>
      <dgm:spPr/>
    </dgm:pt>
    <dgm:pt modelId="{5AFD9C45-A46E-4B0A-BED7-AA0294236C8B}" type="pres">
      <dgm:prSet presAssocID="{A100D0E6-EBFF-4651-A5B8-BF9CEE160AF3}" presName="dummyNode1" presStyleLbl="node1" presStyleIdx="5" presStyleCnt="7"/>
      <dgm:spPr/>
    </dgm:pt>
    <dgm:pt modelId="{C2372346-1AA5-417A-86E1-3958F69D9CAA}" type="pres">
      <dgm:prSet presAssocID="{A100D0E6-EBFF-4651-A5B8-BF9CEE160AF3}" presName="childNode1" presStyleLbl="bgAcc1" presStyleIdx="6" presStyleCnt="7">
        <dgm:presLayoutVars>
          <dgm:bulletEnabled val="1"/>
        </dgm:presLayoutVars>
      </dgm:prSet>
      <dgm:spPr/>
    </dgm:pt>
    <dgm:pt modelId="{1AD2485A-CDB4-4FCF-90DC-188F2A4928EF}" type="pres">
      <dgm:prSet presAssocID="{A100D0E6-EBFF-4651-A5B8-BF9CEE160AF3}" presName="childNode1tx" presStyleLbl="bgAcc1" presStyleIdx="6" presStyleCnt="7">
        <dgm:presLayoutVars>
          <dgm:bulletEnabled val="1"/>
        </dgm:presLayoutVars>
      </dgm:prSet>
      <dgm:spPr/>
    </dgm:pt>
    <dgm:pt modelId="{AD723597-104B-4D8C-A354-C6409219B191}" type="pres">
      <dgm:prSet presAssocID="{A100D0E6-EBFF-4651-A5B8-BF9CEE160AF3}" presName="parentNode1" presStyleLbl="node1" presStyleIdx="6" presStyleCnt="7">
        <dgm:presLayoutVars>
          <dgm:chMax val="1"/>
          <dgm:bulletEnabled val="1"/>
        </dgm:presLayoutVars>
      </dgm:prSet>
      <dgm:spPr/>
    </dgm:pt>
    <dgm:pt modelId="{9563E5FA-FBB8-4A7A-9C4F-A1DF7585B059}" type="pres">
      <dgm:prSet presAssocID="{A100D0E6-EBFF-4651-A5B8-BF9CEE160AF3}" presName="connSite1" presStyleCnt="0"/>
      <dgm:spPr/>
    </dgm:pt>
  </dgm:ptLst>
  <dgm:cxnLst>
    <dgm:cxn modelId="{ED2F7400-15CB-48F2-8E35-40ED9B1C5FBA}" srcId="{A100D0E6-EBFF-4651-A5B8-BF9CEE160AF3}" destId="{52DE3897-2690-4BED-B800-BE0E6C49E368}" srcOrd="1" destOrd="0" parTransId="{96C81AD7-3DF1-4613-AAF1-0AF0E54B0FE0}" sibTransId="{A572C085-71F1-4F38-ABB3-B0AA79CB092C}"/>
    <dgm:cxn modelId="{441CCB07-C89C-4EEE-92BE-34AD9B8A0D22}" type="presOf" srcId="{2367B6DA-F6A0-438E-9628-1E41E5B8B49B}" destId="{82437AA9-0352-41F0-B3DC-E1FF7F3F13BF}" srcOrd="0" destOrd="0" presId="urn:microsoft.com/office/officeart/2005/8/layout/hProcess4"/>
    <dgm:cxn modelId="{E7C30D0A-A7BB-4538-AFFF-E90F8E9E5C3A}" type="presOf" srcId="{098F3AC0-4253-42D1-805A-D845485EB33D}" destId="{31A39013-7227-45D1-9799-7446CB1AC879}" srcOrd="0" destOrd="0" presId="urn:microsoft.com/office/officeart/2005/8/layout/hProcess4"/>
    <dgm:cxn modelId="{4779F40B-8803-4511-A223-029B5815480B}" type="presOf" srcId="{F3D74FD7-BFDC-422D-99BC-AA33DF5C149D}" destId="{1AD2485A-CDB4-4FCF-90DC-188F2A4928EF}" srcOrd="1" destOrd="0" presId="urn:microsoft.com/office/officeart/2005/8/layout/hProcess4"/>
    <dgm:cxn modelId="{B8D3AB0C-9138-411D-879A-64ED1644A777}" srcId="{D8C52DC5-58D0-4414-9F47-D10EF0C69E3E}" destId="{B76036BF-7489-4934-935C-9F99B9A35288}" srcOrd="0" destOrd="0" parTransId="{4E0BB0C2-A76E-4612-AFEE-9D64DABCC212}" sibTransId="{2969B223-02F0-46AB-9130-BB1B2737DDC8}"/>
    <dgm:cxn modelId="{E008D416-2729-4A80-B6F9-9FAB14B2A0F5}" type="presOf" srcId="{63FFD55A-2C80-4A04-B836-24419E7CCA31}" destId="{CAE097D9-8611-4553-B5F0-8CCA9D7B636D}" srcOrd="1" destOrd="3" presId="urn:microsoft.com/office/officeart/2005/8/layout/hProcess4"/>
    <dgm:cxn modelId="{ACE6691B-FEF8-491D-861F-3D6615225F95}" type="presOf" srcId="{63FFD55A-2C80-4A04-B836-24419E7CCA31}" destId="{EBD9F442-A10B-4094-9E62-1C2C1371CCA2}" srcOrd="0" destOrd="3" presId="urn:microsoft.com/office/officeart/2005/8/layout/hProcess4"/>
    <dgm:cxn modelId="{44BB891B-8DD5-4967-B93B-2F28579E687D}" type="presOf" srcId="{D8C52DC5-58D0-4414-9F47-D10EF0C69E3E}" destId="{EFBCB445-6850-4759-B448-8F479D32A736}" srcOrd="0" destOrd="0" presId="urn:microsoft.com/office/officeart/2005/8/layout/hProcess4"/>
    <dgm:cxn modelId="{EC1FC91B-1889-409C-AC75-BF17A1E3F945}" type="presOf" srcId="{62D948D4-27F0-4123-A681-C7F88273F682}" destId="{8C7AD8A9-6D30-4695-8872-FA84AB8798B9}" srcOrd="0" destOrd="0" presId="urn:microsoft.com/office/officeart/2005/8/layout/hProcess4"/>
    <dgm:cxn modelId="{6F44D91D-5F5C-47AA-AFA9-AA7184788CA5}" type="presOf" srcId="{52B2B7D3-305A-43CD-B39E-42C1724D1D1C}" destId="{0E9889AE-7055-4FB5-8853-7D4889589BAB}" srcOrd="0" destOrd="0" presId="urn:microsoft.com/office/officeart/2005/8/layout/hProcess4"/>
    <dgm:cxn modelId="{F273661E-283A-4164-BDDA-5041BB987EEE}" type="presOf" srcId="{33224FF7-42E7-42B2-8315-1EF2EFD9E0B5}" destId="{CAE097D9-8611-4553-B5F0-8CCA9D7B636D}" srcOrd="1" destOrd="1" presId="urn:microsoft.com/office/officeart/2005/8/layout/hProcess4"/>
    <dgm:cxn modelId="{9E95B322-D9CD-495C-9D1B-45E72F0689C7}" srcId="{62D948D4-27F0-4123-A681-C7F88273F682}" destId="{022A4328-FD23-45A0-8E45-3CB63A879FC8}" srcOrd="0" destOrd="0" parTransId="{0D833D6C-65A4-40E2-94CA-6B506FE0835A}" sibTransId="{1E639F01-46A2-4E37-8DAD-97ACA3354550}"/>
    <dgm:cxn modelId="{6738D923-8D57-43EA-9918-D72511311E58}" type="presOf" srcId="{E588D2F8-526C-4F87-B28B-E61B34B61FCF}" destId="{99527245-55EF-468C-8417-E5FF5C787B38}" srcOrd="0" destOrd="2" presId="urn:microsoft.com/office/officeart/2005/8/layout/hProcess4"/>
    <dgm:cxn modelId="{80C7F024-9524-4E52-B93A-24614A3A10E1}" type="presOf" srcId="{BDCCFD75-E33F-4591-8D70-6D37CD9B2FF0}" destId="{6ECD8AB8-CFCA-4E6A-99EF-A04CAE73BA3F}" srcOrd="0" destOrd="1" presId="urn:microsoft.com/office/officeart/2005/8/layout/hProcess4"/>
    <dgm:cxn modelId="{0C77432A-BBC0-4F87-8676-19234E25EA29}" type="presOf" srcId="{8B0B3F99-9C8B-4401-AA6A-D7E28628FF67}" destId="{99527245-55EF-468C-8417-E5FF5C787B38}" srcOrd="0" destOrd="0" presId="urn:microsoft.com/office/officeart/2005/8/layout/hProcess4"/>
    <dgm:cxn modelId="{C2D62333-924D-446E-B708-198F13BC2F7F}" type="presOf" srcId="{BDCCFD75-E33F-4591-8D70-6D37CD9B2FF0}" destId="{722B3BA6-4139-4AAB-B0D7-18C2BCCAD353}" srcOrd="1" destOrd="1" presId="urn:microsoft.com/office/officeart/2005/8/layout/hProcess4"/>
    <dgm:cxn modelId="{82C3E537-A5F5-4B4B-8476-2D7E78E319D5}" type="presOf" srcId="{E588D2F8-526C-4F87-B28B-E61B34B61FCF}" destId="{AA70B282-4F56-47DC-AD5F-F8CB723376F5}" srcOrd="1" destOrd="2" presId="urn:microsoft.com/office/officeart/2005/8/layout/hProcess4"/>
    <dgm:cxn modelId="{50E2273A-929D-4A51-86F7-224FEFC5402B}" srcId="{F7AE8B65-6139-4F3D-BCA7-E71D6E276C78}" destId="{62D948D4-27F0-4123-A681-C7F88273F682}" srcOrd="5" destOrd="0" parTransId="{C302D095-1D05-47F6-A911-AA029E59E22C}" sibTransId="{098F3AC0-4253-42D1-805A-D845485EB33D}"/>
    <dgm:cxn modelId="{9BE8175F-A734-468C-8FFE-63AB50C931B8}" srcId="{F7AE8B65-6139-4F3D-BCA7-E71D6E276C78}" destId="{13CB8DB6-DABD-4DA8-930B-BCACC3C98C8B}" srcOrd="1" destOrd="0" parTransId="{2DE9B55E-73A9-452E-9E17-09ECDF47DE85}" sibTransId="{55B1DD5F-5696-4D8E-BE2C-965D5F2617FD}"/>
    <dgm:cxn modelId="{C4F3875F-F931-411F-A121-C6A61CE46003}" type="presOf" srcId="{022A4328-FD23-45A0-8E45-3CB63A879FC8}" destId="{38811EBC-6013-4983-ABF4-581308EA8FD6}" srcOrd="1" destOrd="0" presId="urn:microsoft.com/office/officeart/2005/8/layout/hProcess4"/>
    <dgm:cxn modelId="{F7076763-5137-4723-A579-DFA3784C0243}" type="presOf" srcId="{D24F51E2-15D4-4FE0-B56C-C07606CEE205}" destId="{CAE097D9-8611-4553-B5F0-8CCA9D7B636D}" srcOrd="1" destOrd="2" presId="urn:microsoft.com/office/officeart/2005/8/layout/hProcess4"/>
    <dgm:cxn modelId="{A2B57044-0F14-4152-BFC7-76BC41AB38AD}" type="presOf" srcId="{CE0B3857-F295-4458-95DF-BE718C5FC544}" destId="{E66D39F1-7141-4305-BD13-8E889F1F5471}" srcOrd="0" destOrd="0" presId="urn:microsoft.com/office/officeart/2005/8/layout/hProcess4"/>
    <dgm:cxn modelId="{D6D7B464-8395-422C-B4C2-30F46BD25544}" srcId="{F7AE8B65-6139-4F3D-BCA7-E71D6E276C78}" destId="{16335CE9-2510-4E32-860C-B916961D1755}" srcOrd="4" destOrd="0" parTransId="{1B077F89-5647-4D8C-98EF-7529E1B4BA77}" sibTransId="{04768799-6464-45AC-BDBA-8D1BF8F1A1F4}"/>
    <dgm:cxn modelId="{BFE34E66-F705-4684-88B6-6C28A169CE9D}" type="presOf" srcId="{33224FF7-42E7-42B2-8315-1EF2EFD9E0B5}" destId="{EBD9F442-A10B-4094-9E62-1C2C1371CCA2}" srcOrd="0" destOrd="1" presId="urn:microsoft.com/office/officeart/2005/8/layout/hProcess4"/>
    <dgm:cxn modelId="{5DBD8146-5F6C-4F1D-A90C-C7797191A4B9}" type="presOf" srcId="{8B0B3F99-9C8B-4401-AA6A-D7E28628FF67}" destId="{AA70B282-4F56-47DC-AD5F-F8CB723376F5}" srcOrd="1" destOrd="0" presId="urn:microsoft.com/office/officeart/2005/8/layout/hProcess4"/>
    <dgm:cxn modelId="{223CEE66-6BD3-49C6-B87F-41328B085FC1}" type="presOf" srcId="{A65F746F-A11B-4877-B964-909B42B79B1A}" destId="{F11594C1-3310-4FCE-BBC4-39A4827A286D}" srcOrd="1" destOrd="1" presId="urn:microsoft.com/office/officeart/2005/8/layout/hProcess4"/>
    <dgm:cxn modelId="{1DE94869-AD00-45B6-B3D0-1AD4E97079FC}" type="presOf" srcId="{022A4328-FD23-45A0-8E45-3CB63A879FC8}" destId="{52C4FE09-8CD7-4B2A-B54E-04E8634DDBDE}" srcOrd="0" destOrd="0" presId="urn:microsoft.com/office/officeart/2005/8/layout/hProcess4"/>
    <dgm:cxn modelId="{3D0B104A-44E4-43D8-AF9E-DA2238111531}" srcId="{7D87C056-50A7-4BC1-A181-51DF7BA4030D}" destId="{A65F746F-A11B-4877-B964-909B42B79B1A}" srcOrd="1" destOrd="0" parTransId="{DE44B7ED-AA01-4D62-818E-CD1AB23C4B5C}" sibTransId="{1D8A4EDF-B119-4136-B279-B165EE6494C1}"/>
    <dgm:cxn modelId="{1DEB226B-5592-4E06-95C0-2F357DD73791}" type="presOf" srcId="{092D8EC2-9619-4FA6-B101-92C501982B6A}" destId="{52C4FE09-8CD7-4B2A-B54E-04E8634DDBDE}" srcOrd="0" destOrd="1" presId="urn:microsoft.com/office/officeart/2005/8/layout/hProcess4"/>
    <dgm:cxn modelId="{31D5884B-407B-44F2-A775-0226A130AFEA}" type="presOf" srcId="{D24F51E2-15D4-4FE0-B56C-C07606CEE205}" destId="{EBD9F442-A10B-4094-9E62-1C2C1371CCA2}" srcOrd="0" destOrd="2" presId="urn:microsoft.com/office/officeart/2005/8/layout/hProcess4"/>
    <dgm:cxn modelId="{39C4D56C-BB21-406E-89AB-E1DFDB30E17E}" srcId="{D8C52DC5-58D0-4414-9F47-D10EF0C69E3E}" destId="{BDCCFD75-E33F-4591-8D70-6D37CD9B2FF0}" srcOrd="1" destOrd="0" parTransId="{5986FF2D-5C6E-4501-8061-5F4EDEBCE8D5}" sibTransId="{24FB4FF7-21BF-458F-BB64-7F1131A36E6F}"/>
    <dgm:cxn modelId="{767B486D-AAFD-4B6E-8169-DA603C7BE6C0}" srcId="{16335CE9-2510-4E32-860C-B916961D1755}" destId="{7E2E0E34-4FA8-444E-A0F6-02535D5FF480}" srcOrd="0" destOrd="0" parTransId="{4F0CB2E2-FC2D-4A1F-98FE-33DB8DB1F474}" sibTransId="{3A6AEC6C-67AD-424C-B562-BB3190C5B281}"/>
    <dgm:cxn modelId="{7138E16D-AB60-4547-B91C-115C24254CF5}" srcId="{16335CE9-2510-4E32-860C-B916961D1755}" destId="{63FFD55A-2C80-4A04-B836-24419E7CCA31}" srcOrd="3" destOrd="0" parTransId="{0AF710E7-C32F-42B8-B953-4C40879E7E22}" sibTransId="{5BB67B90-97C9-4023-94D6-473327F3D87D}"/>
    <dgm:cxn modelId="{5FA3F14D-9295-43C2-9781-4395E1310299}" type="presOf" srcId="{09979610-A6D5-4457-99F2-6CEE57C9B773}" destId="{ECCFECAD-A721-455D-8436-C781B8EE5381}" srcOrd="0" destOrd="0" presId="urn:microsoft.com/office/officeart/2005/8/layout/hProcess4"/>
    <dgm:cxn modelId="{2463DB71-23FD-49DF-A725-549FD0148A1A}" type="presOf" srcId="{16335CE9-2510-4E32-860C-B916961D1755}" destId="{8CCF63D6-B3D0-48C1-886D-C995134A5B71}" srcOrd="0" destOrd="0" presId="urn:microsoft.com/office/officeart/2005/8/layout/hProcess4"/>
    <dgm:cxn modelId="{5E525F72-848C-43A8-AEC2-ADC08E56FF5F}" type="presOf" srcId="{52DE3897-2690-4BED-B800-BE0E6C49E368}" destId="{1AD2485A-CDB4-4FCF-90DC-188F2A4928EF}" srcOrd="1" destOrd="1" presId="urn:microsoft.com/office/officeart/2005/8/layout/hProcess4"/>
    <dgm:cxn modelId="{AE9E4373-E546-4601-A4CF-11D0F887C8B7}" type="presOf" srcId="{7E2E0E34-4FA8-444E-A0F6-02535D5FF480}" destId="{CAE097D9-8611-4553-B5F0-8CCA9D7B636D}" srcOrd="1" destOrd="0" presId="urn:microsoft.com/office/officeart/2005/8/layout/hProcess4"/>
    <dgm:cxn modelId="{9D60C658-6C89-47DE-A022-DA30637D363A}" type="presOf" srcId="{B76036BF-7489-4934-935C-9F99B9A35288}" destId="{6ECD8AB8-CFCA-4E6A-99EF-A04CAE73BA3F}" srcOrd="0" destOrd="0" presId="urn:microsoft.com/office/officeart/2005/8/layout/hProcess4"/>
    <dgm:cxn modelId="{A9FD8779-6787-413C-9ABC-BCD605DD4A02}" type="presOf" srcId="{A100D0E6-EBFF-4651-A5B8-BF9CEE160AF3}" destId="{AD723597-104B-4D8C-A354-C6409219B191}" srcOrd="0" destOrd="0" presId="urn:microsoft.com/office/officeart/2005/8/layout/hProcess4"/>
    <dgm:cxn modelId="{A8588A5A-7C8C-4BBF-A5FC-27440B429F7F}" srcId="{F7AE8B65-6139-4F3D-BCA7-E71D6E276C78}" destId="{CE0B3857-F295-4458-95DF-BE718C5FC544}" srcOrd="0" destOrd="0" parTransId="{05891BE0-4B4A-4D51-9340-BF20E9BBBCA3}" sibTransId="{2367B6DA-F6A0-438E-9628-1E41E5B8B49B}"/>
    <dgm:cxn modelId="{ADD8B57E-04C9-484D-BA90-31C3D43A208A}" srcId="{16335CE9-2510-4E32-860C-B916961D1755}" destId="{33224FF7-42E7-42B2-8315-1EF2EFD9E0B5}" srcOrd="1" destOrd="0" parTransId="{72AA1929-1439-4874-B7ED-DC2D3D499C13}" sibTransId="{12B09FE0-FC6E-46E1-903E-44F2532DECBB}"/>
    <dgm:cxn modelId="{C029917F-CDE0-4DE2-83E4-C43A4FE60B1B}" type="presOf" srcId="{A65F746F-A11B-4877-B964-909B42B79B1A}" destId="{0E9889AE-7055-4FB5-8853-7D4889589BAB}" srcOrd="0" destOrd="1" presId="urn:microsoft.com/office/officeart/2005/8/layout/hProcess4"/>
    <dgm:cxn modelId="{17605E90-2DE7-44C0-86B5-002AA0B0363A}" type="presOf" srcId="{52B2B7D3-305A-43CD-B39E-42C1724D1D1C}" destId="{F11594C1-3310-4FCE-BBC4-39A4827A286D}" srcOrd="1" destOrd="0" presId="urn:microsoft.com/office/officeart/2005/8/layout/hProcess4"/>
    <dgm:cxn modelId="{670DAA90-79F7-475E-BA42-2B81532B9D95}" srcId="{CE0B3857-F295-4458-95DF-BE718C5FC544}" destId="{09979610-A6D5-4457-99F2-6CEE57C9B773}" srcOrd="0" destOrd="0" parTransId="{C686607B-3AC9-4AE9-B128-736B6427779F}" sibTransId="{FACC31E7-5E7A-4E50-9F2E-E271D586260E}"/>
    <dgm:cxn modelId="{2F2B6E9A-F73A-4473-ABC7-685E0955A474}" type="presOf" srcId="{52DE3897-2690-4BED-B800-BE0E6C49E368}" destId="{C2372346-1AA5-417A-86E1-3958F69D9CAA}" srcOrd="0" destOrd="1" presId="urn:microsoft.com/office/officeart/2005/8/layout/hProcess4"/>
    <dgm:cxn modelId="{F661C6A0-7A71-4474-8B27-F7083CBE5A54}" type="presOf" srcId="{F7AE8B65-6139-4F3D-BCA7-E71D6E276C78}" destId="{881A73A9-21ED-4298-B563-65C67A420EC5}" srcOrd="0" destOrd="0" presId="urn:microsoft.com/office/officeart/2005/8/layout/hProcess4"/>
    <dgm:cxn modelId="{E46403A4-C19E-4F64-AAB5-406CEDD3D52F}" srcId="{13CB8DB6-DABD-4DA8-930B-BCACC3C98C8B}" destId="{8B0B3F99-9C8B-4401-AA6A-D7E28628FF67}" srcOrd="0" destOrd="0" parTransId="{50F8A75F-43ED-4DC7-9C81-344683955312}" sibTransId="{88EB05B5-AD1A-4844-A28A-05066C07FA4A}"/>
    <dgm:cxn modelId="{89672FA9-B4AB-404C-80CC-3BD980A68769}" srcId="{62D948D4-27F0-4123-A681-C7F88273F682}" destId="{092D8EC2-9619-4FA6-B101-92C501982B6A}" srcOrd="1" destOrd="0" parTransId="{897A3CD1-C953-44C8-A9FA-2DB718774C4E}" sibTransId="{5F35448A-3EE7-40FA-9EAB-C824C37A50AE}"/>
    <dgm:cxn modelId="{A79DB5A9-2A0D-4A94-B5B8-FC9E775C8832}" type="presOf" srcId="{B76036BF-7489-4934-935C-9F99B9A35288}" destId="{722B3BA6-4139-4AAB-B0D7-18C2BCCAD353}" srcOrd="1" destOrd="0" presId="urn:microsoft.com/office/officeart/2005/8/layout/hProcess4"/>
    <dgm:cxn modelId="{4ADBBCA9-9701-4151-B816-407A5D788371}" type="presOf" srcId="{AD08BEC0-85A7-4E42-B94F-CAB6169380B8}" destId="{BFCF2DC4-8A7B-42E5-978A-91109CE00187}" srcOrd="0" destOrd="0" presId="urn:microsoft.com/office/officeart/2005/8/layout/hProcess4"/>
    <dgm:cxn modelId="{59F9C2A9-20BF-4FB4-BECF-15F698AC34BD}" type="presOf" srcId="{4025D741-62D5-49B3-BC19-77C4312DCC04}" destId="{99527245-55EF-468C-8417-E5FF5C787B38}" srcOrd="0" destOrd="1" presId="urn:microsoft.com/office/officeart/2005/8/layout/hProcess4"/>
    <dgm:cxn modelId="{DCB811AD-F029-4287-A4F5-B8A5B9E490B5}" type="presOf" srcId="{55B1DD5F-5696-4D8E-BE2C-965D5F2617FD}" destId="{625927E0-459D-4A58-AA23-478B5425A906}" srcOrd="0" destOrd="0" presId="urn:microsoft.com/office/officeart/2005/8/layout/hProcess4"/>
    <dgm:cxn modelId="{CB5725B1-6370-4EA0-B4E6-5FD2319AF0F6}" srcId="{16335CE9-2510-4E32-860C-B916961D1755}" destId="{D24F51E2-15D4-4FE0-B56C-C07606CEE205}" srcOrd="2" destOrd="0" parTransId="{9EC91C6F-F0EA-4C6E-9118-B2FE3D56CDAE}" sibTransId="{F228CDA1-9491-4C95-A8B4-DE9E747EC22F}"/>
    <dgm:cxn modelId="{DEBA21B2-CF3B-4495-A233-5FFD088E42B4}" srcId="{13CB8DB6-DABD-4DA8-930B-BCACC3C98C8B}" destId="{4025D741-62D5-49B3-BC19-77C4312DCC04}" srcOrd="1" destOrd="0" parTransId="{8C79B483-52B9-4675-80FE-57DC55DE8A80}" sibTransId="{DCAB459A-0AA0-45A3-B01E-35F01814F527}"/>
    <dgm:cxn modelId="{9AA05DB8-CC68-44ED-B33C-E6F6E59121B3}" type="presOf" srcId="{7D87C056-50A7-4BC1-A181-51DF7BA4030D}" destId="{709F231D-1179-4F6A-A99C-A2774779CC93}" srcOrd="0" destOrd="0" presId="urn:microsoft.com/office/officeart/2005/8/layout/hProcess4"/>
    <dgm:cxn modelId="{59D063BD-7626-4BE4-8F70-DB8F5A43D3B2}" srcId="{F7AE8B65-6139-4F3D-BCA7-E71D6E276C78}" destId="{A100D0E6-EBFF-4651-A5B8-BF9CEE160AF3}" srcOrd="6" destOrd="0" parTransId="{75F33AFA-A7C0-49BE-BF79-81A16D53CBDB}" sibTransId="{EEBFEB3C-8485-42E3-851D-8FB497258F96}"/>
    <dgm:cxn modelId="{3B7792C2-7500-45B7-88D4-4D18F2E9A6A9}" srcId="{13CB8DB6-DABD-4DA8-930B-BCACC3C98C8B}" destId="{E588D2F8-526C-4F87-B28B-E61B34B61FCF}" srcOrd="2" destOrd="0" parTransId="{D40A4F94-74A8-4ED6-A49D-07338A3B5F34}" sibTransId="{7F102DEE-5246-4066-B942-303C2792179E}"/>
    <dgm:cxn modelId="{ECD5DAD0-5401-4434-9E89-102EAA19C86A}" type="presOf" srcId="{04768799-6464-45AC-BDBA-8D1BF8F1A1F4}" destId="{0AE26AD8-A3E2-4204-94E6-2166B0CC6524}" srcOrd="0" destOrd="0" presId="urn:microsoft.com/office/officeart/2005/8/layout/hProcess4"/>
    <dgm:cxn modelId="{C3E127D2-671C-46FA-8C1B-AAD0F5ACBA19}" srcId="{F7AE8B65-6139-4F3D-BCA7-E71D6E276C78}" destId="{D8C52DC5-58D0-4414-9F47-D10EF0C69E3E}" srcOrd="3" destOrd="0" parTransId="{67749304-919D-4F4A-8063-31611BCF6103}" sibTransId="{AD08BEC0-85A7-4E42-B94F-CAB6169380B8}"/>
    <dgm:cxn modelId="{2D818FD4-F13B-4343-9061-B2AC4F55BDE1}" type="presOf" srcId="{6D6248C8-801E-416A-ADD2-431E6F9FC54A}" destId="{F25B8F0B-5723-47ED-B0DC-1477B752EB0A}" srcOrd="0" destOrd="0" presId="urn:microsoft.com/office/officeart/2005/8/layout/hProcess4"/>
    <dgm:cxn modelId="{015F28DC-EB06-4A50-9EC0-E810EED900FF}" type="presOf" srcId="{09979610-A6D5-4457-99F2-6CEE57C9B773}" destId="{045BBF9B-0D2C-4FDB-8BBC-C00765B5127C}" srcOrd="1" destOrd="0" presId="urn:microsoft.com/office/officeart/2005/8/layout/hProcess4"/>
    <dgm:cxn modelId="{393630DC-B3CB-4E18-83FB-11EA526FB146}" srcId="{A100D0E6-EBFF-4651-A5B8-BF9CEE160AF3}" destId="{F3D74FD7-BFDC-422D-99BC-AA33DF5C149D}" srcOrd="0" destOrd="0" parTransId="{9FC189EE-F2F8-4393-9028-D9ABB35C8CD2}" sibTransId="{6D7A04E2-4AA3-4AF6-AD29-A0F966884256}"/>
    <dgm:cxn modelId="{C330B1DE-0532-409D-BB41-B955C020972F}" type="presOf" srcId="{13CB8DB6-DABD-4DA8-930B-BCACC3C98C8B}" destId="{A6C72EFB-0AFB-42C2-8703-C104D8BB9AD7}" srcOrd="0" destOrd="0" presId="urn:microsoft.com/office/officeart/2005/8/layout/hProcess4"/>
    <dgm:cxn modelId="{0ADD83E3-459B-4B82-B928-7D9DD58B9901}" srcId="{F7AE8B65-6139-4F3D-BCA7-E71D6E276C78}" destId="{7D87C056-50A7-4BC1-A181-51DF7BA4030D}" srcOrd="2" destOrd="0" parTransId="{AEEB7D9F-6A7F-4086-9446-9650525C551E}" sibTransId="{6D6248C8-801E-416A-ADD2-431E6F9FC54A}"/>
    <dgm:cxn modelId="{1F22C9EC-EDB8-4B83-B891-F96FA28E4122}" type="presOf" srcId="{4025D741-62D5-49B3-BC19-77C4312DCC04}" destId="{AA70B282-4F56-47DC-AD5F-F8CB723376F5}" srcOrd="1" destOrd="1" presId="urn:microsoft.com/office/officeart/2005/8/layout/hProcess4"/>
    <dgm:cxn modelId="{D3F860F4-EE8E-430B-A3CD-ED0B2D5659B1}" srcId="{7D87C056-50A7-4BC1-A181-51DF7BA4030D}" destId="{52B2B7D3-305A-43CD-B39E-42C1724D1D1C}" srcOrd="0" destOrd="0" parTransId="{50FC259D-63D9-4060-9DC4-463FE7D44FFB}" sibTransId="{F182EBE9-93F8-4351-A191-9D474B9CED82}"/>
    <dgm:cxn modelId="{C84210F5-AA24-4A57-9EE8-D806365D130C}" type="presOf" srcId="{7E2E0E34-4FA8-444E-A0F6-02535D5FF480}" destId="{EBD9F442-A10B-4094-9E62-1C2C1371CCA2}" srcOrd="0" destOrd="0" presId="urn:microsoft.com/office/officeart/2005/8/layout/hProcess4"/>
    <dgm:cxn modelId="{67BC19FF-8D85-45FA-9804-5D3E6C5E0AC2}" type="presOf" srcId="{F3D74FD7-BFDC-422D-99BC-AA33DF5C149D}" destId="{C2372346-1AA5-417A-86E1-3958F69D9CAA}" srcOrd="0" destOrd="0" presId="urn:microsoft.com/office/officeart/2005/8/layout/hProcess4"/>
    <dgm:cxn modelId="{313B62FF-DA5F-4355-B5BD-25312F89DECF}" type="presOf" srcId="{092D8EC2-9619-4FA6-B101-92C501982B6A}" destId="{38811EBC-6013-4983-ABF4-581308EA8FD6}" srcOrd="1" destOrd="1" presId="urn:microsoft.com/office/officeart/2005/8/layout/hProcess4"/>
    <dgm:cxn modelId="{7B4BD14E-829E-455A-BA7C-E173D65AF854}" type="presParOf" srcId="{881A73A9-21ED-4298-B563-65C67A420EC5}" destId="{DAE1B531-57ED-46F6-9AC6-EA82C2DDBE62}" srcOrd="0" destOrd="0" presId="urn:microsoft.com/office/officeart/2005/8/layout/hProcess4"/>
    <dgm:cxn modelId="{D7A4B47D-D23C-4AF2-B1CD-FE8A5CCF66BE}" type="presParOf" srcId="{881A73A9-21ED-4298-B563-65C67A420EC5}" destId="{7EEE7C46-6398-4D46-BBE9-6E32FF6C59C6}" srcOrd="1" destOrd="0" presId="urn:microsoft.com/office/officeart/2005/8/layout/hProcess4"/>
    <dgm:cxn modelId="{FA8167E7-0437-48FD-9962-8EA19DFFE59D}" type="presParOf" srcId="{881A73A9-21ED-4298-B563-65C67A420EC5}" destId="{18AAEAC3-7F19-4716-AD32-5096F791BF28}" srcOrd="2" destOrd="0" presId="urn:microsoft.com/office/officeart/2005/8/layout/hProcess4"/>
    <dgm:cxn modelId="{92D385CA-F803-422C-8794-0A4E64856B40}" type="presParOf" srcId="{18AAEAC3-7F19-4716-AD32-5096F791BF28}" destId="{C031A947-76BD-4869-ADF8-95F22A88A867}" srcOrd="0" destOrd="0" presId="urn:microsoft.com/office/officeart/2005/8/layout/hProcess4"/>
    <dgm:cxn modelId="{EDBEB266-C001-49D7-BAFE-EB0A9D80A20F}" type="presParOf" srcId="{C031A947-76BD-4869-ADF8-95F22A88A867}" destId="{38F1439C-E0F2-4941-B68A-915A2180163A}" srcOrd="0" destOrd="0" presId="urn:microsoft.com/office/officeart/2005/8/layout/hProcess4"/>
    <dgm:cxn modelId="{87AE532C-4C7F-4C21-8B79-7D7809C79CD0}" type="presParOf" srcId="{C031A947-76BD-4869-ADF8-95F22A88A867}" destId="{ECCFECAD-A721-455D-8436-C781B8EE5381}" srcOrd="1" destOrd="0" presId="urn:microsoft.com/office/officeart/2005/8/layout/hProcess4"/>
    <dgm:cxn modelId="{31A31265-DF3E-497D-8F55-EA12A1800177}" type="presParOf" srcId="{C031A947-76BD-4869-ADF8-95F22A88A867}" destId="{045BBF9B-0D2C-4FDB-8BBC-C00765B5127C}" srcOrd="2" destOrd="0" presId="urn:microsoft.com/office/officeart/2005/8/layout/hProcess4"/>
    <dgm:cxn modelId="{3D759F66-3170-4BDF-A89F-88F1F6069485}" type="presParOf" srcId="{C031A947-76BD-4869-ADF8-95F22A88A867}" destId="{E66D39F1-7141-4305-BD13-8E889F1F5471}" srcOrd="3" destOrd="0" presId="urn:microsoft.com/office/officeart/2005/8/layout/hProcess4"/>
    <dgm:cxn modelId="{80718AFF-E1D7-4D84-B0C6-F974EC5C53D8}" type="presParOf" srcId="{C031A947-76BD-4869-ADF8-95F22A88A867}" destId="{9A53FBAD-2236-4BC8-B27A-5C1FBD2012B7}" srcOrd="4" destOrd="0" presId="urn:microsoft.com/office/officeart/2005/8/layout/hProcess4"/>
    <dgm:cxn modelId="{A11F9F97-5A01-4228-8EC2-108F94A1446E}" type="presParOf" srcId="{18AAEAC3-7F19-4716-AD32-5096F791BF28}" destId="{82437AA9-0352-41F0-B3DC-E1FF7F3F13BF}" srcOrd="1" destOrd="0" presId="urn:microsoft.com/office/officeart/2005/8/layout/hProcess4"/>
    <dgm:cxn modelId="{1D9D2781-9DB7-41B2-A18A-DB9CDC2DDD58}" type="presParOf" srcId="{18AAEAC3-7F19-4716-AD32-5096F791BF28}" destId="{3BF00975-D38E-4411-A055-17E5DC8656FF}" srcOrd="2" destOrd="0" presId="urn:microsoft.com/office/officeart/2005/8/layout/hProcess4"/>
    <dgm:cxn modelId="{121F92D0-3B9E-4C97-B167-F99817CBC500}" type="presParOf" srcId="{3BF00975-D38E-4411-A055-17E5DC8656FF}" destId="{12D375BB-60BD-4942-BE3F-F06C98ADA547}" srcOrd="0" destOrd="0" presId="urn:microsoft.com/office/officeart/2005/8/layout/hProcess4"/>
    <dgm:cxn modelId="{39E6CA9A-FC8E-419C-A616-F284B37E2357}" type="presParOf" srcId="{3BF00975-D38E-4411-A055-17E5DC8656FF}" destId="{99527245-55EF-468C-8417-E5FF5C787B38}" srcOrd="1" destOrd="0" presId="urn:microsoft.com/office/officeart/2005/8/layout/hProcess4"/>
    <dgm:cxn modelId="{4038CA01-3F9A-4CF1-A4B3-C9295085B4B3}" type="presParOf" srcId="{3BF00975-D38E-4411-A055-17E5DC8656FF}" destId="{AA70B282-4F56-47DC-AD5F-F8CB723376F5}" srcOrd="2" destOrd="0" presId="urn:microsoft.com/office/officeart/2005/8/layout/hProcess4"/>
    <dgm:cxn modelId="{96398EF8-A84C-4792-946D-4AF4F84F230C}" type="presParOf" srcId="{3BF00975-D38E-4411-A055-17E5DC8656FF}" destId="{A6C72EFB-0AFB-42C2-8703-C104D8BB9AD7}" srcOrd="3" destOrd="0" presId="urn:microsoft.com/office/officeart/2005/8/layout/hProcess4"/>
    <dgm:cxn modelId="{383F60F0-EE3F-4054-8C12-24F8178D6FD0}" type="presParOf" srcId="{3BF00975-D38E-4411-A055-17E5DC8656FF}" destId="{CBB58317-C0D4-456F-9596-4896E1C104FE}" srcOrd="4" destOrd="0" presId="urn:microsoft.com/office/officeart/2005/8/layout/hProcess4"/>
    <dgm:cxn modelId="{BF2720B7-DF3E-4179-BD23-A37E6E9AC650}" type="presParOf" srcId="{18AAEAC3-7F19-4716-AD32-5096F791BF28}" destId="{625927E0-459D-4A58-AA23-478B5425A906}" srcOrd="3" destOrd="0" presId="urn:microsoft.com/office/officeart/2005/8/layout/hProcess4"/>
    <dgm:cxn modelId="{BC92199E-1C9B-4306-924D-3392742CFBD7}" type="presParOf" srcId="{18AAEAC3-7F19-4716-AD32-5096F791BF28}" destId="{59DBDAEF-764F-4E47-A580-9DF57AEE3085}" srcOrd="4" destOrd="0" presId="urn:microsoft.com/office/officeart/2005/8/layout/hProcess4"/>
    <dgm:cxn modelId="{272596DD-15E7-43DF-BADF-800FC4E4F89B}" type="presParOf" srcId="{59DBDAEF-764F-4E47-A580-9DF57AEE3085}" destId="{055E6FE8-02F6-462D-803C-C26AC9CBF756}" srcOrd="0" destOrd="0" presId="urn:microsoft.com/office/officeart/2005/8/layout/hProcess4"/>
    <dgm:cxn modelId="{2603D6A2-36D5-49BA-AE16-A7678490BE84}" type="presParOf" srcId="{59DBDAEF-764F-4E47-A580-9DF57AEE3085}" destId="{0E9889AE-7055-4FB5-8853-7D4889589BAB}" srcOrd="1" destOrd="0" presId="urn:microsoft.com/office/officeart/2005/8/layout/hProcess4"/>
    <dgm:cxn modelId="{017CBAD4-7E26-4FD6-90C9-83912ED0D590}" type="presParOf" srcId="{59DBDAEF-764F-4E47-A580-9DF57AEE3085}" destId="{F11594C1-3310-4FCE-BBC4-39A4827A286D}" srcOrd="2" destOrd="0" presId="urn:microsoft.com/office/officeart/2005/8/layout/hProcess4"/>
    <dgm:cxn modelId="{69B8555B-4479-42E6-A6F4-C37F567FA870}" type="presParOf" srcId="{59DBDAEF-764F-4E47-A580-9DF57AEE3085}" destId="{709F231D-1179-4F6A-A99C-A2774779CC93}" srcOrd="3" destOrd="0" presId="urn:microsoft.com/office/officeart/2005/8/layout/hProcess4"/>
    <dgm:cxn modelId="{06DFDA48-DA74-4648-93DE-8CB81D10E2FF}" type="presParOf" srcId="{59DBDAEF-764F-4E47-A580-9DF57AEE3085}" destId="{718C550C-CB3E-4216-8BC9-983E4F349299}" srcOrd="4" destOrd="0" presId="urn:microsoft.com/office/officeart/2005/8/layout/hProcess4"/>
    <dgm:cxn modelId="{21CAD0B9-7060-4D88-A43D-5BE7628EFDD7}" type="presParOf" srcId="{18AAEAC3-7F19-4716-AD32-5096F791BF28}" destId="{F25B8F0B-5723-47ED-B0DC-1477B752EB0A}" srcOrd="5" destOrd="0" presId="urn:microsoft.com/office/officeart/2005/8/layout/hProcess4"/>
    <dgm:cxn modelId="{25DC164F-9EDE-48A9-AB6F-922D43993A36}" type="presParOf" srcId="{18AAEAC3-7F19-4716-AD32-5096F791BF28}" destId="{1382077B-2B7E-4EDF-8E91-DF42CB88DDD0}" srcOrd="6" destOrd="0" presId="urn:microsoft.com/office/officeart/2005/8/layout/hProcess4"/>
    <dgm:cxn modelId="{C0567029-85B1-4A38-8797-60A9C60C90E3}" type="presParOf" srcId="{1382077B-2B7E-4EDF-8E91-DF42CB88DDD0}" destId="{3906FECB-4609-4F76-9304-0B801EC3F669}" srcOrd="0" destOrd="0" presId="urn:microsoft.com/office/officeart/2005/8/layout/hProcess4"/>
    <dgm:cxn modelId="{A3D2F5F7-0765-49E6-A452-7A94DE47333A}" type="presParOf" srcId="{1382077B-2B7E-4EDF-8E91-DF42CB88DDD0}" destId="{6ECD8AB8-CFCA-4E6A-99EF-A04CAE73BA3F}" srcOrd="1" destOrd="0" presId="urn:microsoft.com/office/officeart/2005/8/layout/hProcess4"/>
    <dgm:cxn modelId="{F458F033-BFEA-40D6-B377-626924FE86C0}" type="presParOf" srcId="{1382077B-2B7E-4EDF-8E91-DF42CB88DDD0}" destId="{722B3BA6-4139-4AAB-B0D7-18C2BCCAD353}" srcOrd="2" destOrd="0" presId="urn:microsoft.com/office/officeart/2005/8/layout/hProcess4"/>
    <dgm:cxn modelId="{91FBB40D-CFBF-4568-8331-98DD5F4BD51F}" type="presParOf" srcId="{1382077B-2B7E-4EDF-8E91-DF42CB88DDD0}" destId="{EFBCB445-6850-4759-B448-8F479D32A736}" srcOrd="3" destOrd="0" presId="urn:microsoft.com/office/officeart/2005/8/layout/hProcess4"/>
    <dgm:cxn modelId="{8E965E6F-887E-4754-B7A2-2A43A4F4F430}" type="presParOf" srcId="{1382077B-2B7E-4EDF-8E91-DF42CB88DDD0}" destId="{FB283678-0629-42C5-835A-0507D868CF79}" srcOrd="4" destOrd="0" presId="urn:microsoft.com/office/officeart/2005/8/layout/hProcess4"/>
    <dgm:cxn modelId="{993EDFBA-1090-452F-A6E0-F7C08A07EA1C}" type="presParOf" srcId="{18AAEAC3-7F19-4716-AD32-5096F791BF28}" destId="{BFCF2DC4-8A7B-42E5-978A-91109CE00187}" srcOrd="7" destOrd="0" presId="urn:microsoft.com/office/officeart/2005/8/layout/hProcess4"/>
    <dgm:cxn modelId="{1B953D2C-9F58-4582-90D9-D8ECE49AC373}" type="presParOf" srcId="{18AAEAC3-7F19-4716-AD32-5096F791BF28}" destId="{7642B2BB-B659-4377-88EB-A8D80B5AF8CA}" srcOrd="8" destOrd="0" presId="urn:microsoft.com/office/officeart/2005/8/layout/hProcess4"/>
    <dgm:cxn modelId="{1067E962-0722-47F8-9893-F6323D838CEF}" type="presParOf" srcId="{7642B2BB-B659-4377-88EB-A8D80B5AF8CA}" destId="{970C71A0-F257-43A3-8990-165984D66F8D}" srcOrd="0" destOrd="0" presId="urn:microsoft.com/office/officeart/2005/8/layout/hProcess4"/>
    <dgm:cxn modelId="{E3C6582D-C46D-4958-A459-42EA70A6B5EB}" type="presParOf" srcId="{7642B2BB-B659-4377-88EB-A8D80B5AF8CA}" destId="{EBD9F442-A10B-4094-9E62-1C2C1371CCA2}" srcOrd="1" destOrd="0" presId="urn:microsoft.com/office/officeart/2005/8/layout/hProcess4"/>
    <dgm:cxn modelId="{72C76CA6-452F-44D8-A346-1F2FD654255B}" type="presParOf" srcId="{7642B2BB-B659-4377-88EB-A8D80B5AF8CA}" destId="{CAE097D9-8611-4553-B5F0-8CCA9D7B636D}" srcOrd="2" destOrd="0" presId="urn:microsoft.com/office/officeart/2005/8/layout/hProcess4"/>
    <dgm:cxn modelId="{95C656BD-6828-46B0-A81B-7FEC2225B6A8}" type="presParOf" srcId="{7642B2BB-B659-4377-88EB-A8D80B5AF8CA}" destId="{8CCF63D6-B3D0-48C1-886D-C995134A5B71}" srcOrd="3" destOrd="0" presId="urn:microsoft.com/office/officeart/2005/8/layout/hProcess4"/>
    <dgm:cxn modelId="{1CDCE181-BF34-4694-94A2-066404D2E022}" type="presParOf" srcId="{7642B2BB-B659-4377-88EB-A8D80B5AF8CA}" destId="{2FE7C4E5-13A6-4182-A6BF-A5D2168CF950}" srcOrd="4" destOrd="0" presId="urn:microsoft.com/office/officeart/2005/8/layout/hProcess4"/>
    <dgm:cxn modelId="{1D2E62FC-E266-4A7C-8BFC-6B1FBE3D76E2}" type="presParOf" srcId="{18AAEAC3-7F19-4716-AD32-5096F791BF28}" destId="{0AE26AD8-A3E2-4204-94E6-2166B0CC6524}" srcOrd="9" destOrd="0" presId="urn:microsoft.com/office/officeart/2005/8/layout/hProcess4"/>
    <dgm:cxn modelId="{F4D3EF7D-6065-4D34-8B2A-02DBE73F34BA}" type="presParOf" srcId="{18AAEAC3-7F19-4716-AD32-5096F791BF28}" destId="{4CC1C503-7420-477D-A51E-8FAFD8DBE192}" srcOrd="10" destOrd="0" presId="urn:microsoft.com/office/officeart/2005/8/layout/hProcess4"/>
    <dgm:cxn modelId="{FE99ACDB-ED63-40AB-B404-14EBD1732918}" type="presParOf" srcId="{4CC1C503-7420-477D-A51E-8FAFD8DBE192}" destId="{E2A9A018-BB09-4E83-92BD-58D0511A059B}" srcOrd="0" destOrd="0" presId="urn:microsoft.com/office/officeart/2005/8/layout/hProcess4"/>
    <dgm:cxn modelId="{69872826-D196-42C9-AF35-910B57E0D8D4}" type="presParOf" srcId="{4CC1C503-7420-477D-A51E-8FAFD8DBE192}" destId="{52C4FE09-8CD7-4B2A-B54E-04E8634DDBDE}" srcOrd="1" destOrd="0" presId="urn:microsoft.com/office/officeart/2005/8/layout/hProcess4"/>
    <dgm:cxn modelId="{EEA044E1-96BD-4EC4-B35D-936FE00BA7F9}" type="presParOf" srcId="{4CC1C503-7420-477D-A51E-8FAFD8DBE192}" destId="{38811EBC-6013-4983-ABF4-581308EA8FD6}" srcOrd="2" destOrd="0" presId="urn:microsoft.com/office/officeart/2005/8/layout/hProcess4"/>
    <dgm:cxn modelId="{8EC0AD22-4661-4EE3-833E-8D2800F361A2}" type="presParOf" srcId="{4CC1C503-7420-477D-A51E-8FAFD8DBE192}" destId="{8C7AD8A9-6D30-4695-8872-FA84AB8798B9}" srcOrd="3" destOrd="0" presId="urn:microsoft.com/office/officeart/2005/8/layout/hProcess4"/>
    <dgm:cxn modelId="{298C80C2-C013-4C0E-9A5D-9364DC6CD746}" type="presParOf" srcId="{4CC1C503-7420-477D-A51E-8FAFD8DBE192}" destId="{A1937FF4-6659-4178-81D2-A7CC4ECE7E6A}" srcOrd="4" destOrd="0" presId="urn:microsoft.com/office/officeart/2005/8/layout/hProcess4"/>
    <dgm:cxn modelId="{71A92F3F-C03C-4C8A-8D96-162853B3041C}" type="presParOf" srcId="{18AAEAC3-7F19-4716-AD32-5096F791BF28}" destId="{31A39013-7227-45D1-9799-7446CB1AC879}" srcOrd="11" destOrd="0" presId="urn:microsoft.com/office/officeart/2005/8/layout/hProcess4"/>
    <dgm:cxn modelId="{7A98ABF5-A545-4B33-A6CF-19ADD2110181}" type="presParOf" srcId="{18AAEAC3-7F19-4716-AD32-5096F791BF28}" destId="{34613C72-4A7A-483D-82AF-6A40FB91F7AB}" srcOrd="12" destOrd="0" presId="urn:microsoft.com/office/officeart/2005/8/layout/hProcess4"/>
    <dgm:cxn modelId="{6C32CD59-2EAA-4971-9CFA-24BEE6765F7A}" type="presParOf" srcId="{34613C72-4A7A-483D-82AF-6A40FB91F7AB}" destId="{5AFD9C45-A46E-4B0A-BED7-AA0294236C8B}" srcOrd="0" destOrd="0" presId="urn:microsoft.com/office/officeart/2005/8/layout/hProcess4"/>
    <dgm:cxn modelId="{1CB02771-35C7-4DF9-8263-724E29E80C96}" type="presParOf" srcId="{34613C72-4A7A-483D-82AF-6A40FB91F7AB}" destId="{C2372346-1AA5-417A-86E1-3958F69D9CAA}" srcOrd="1" destOrd="0" presId="urn:microsoft.com/office/officeart/2005/8/layout/hProcess4"/>
    <dgm:cxn modelId="{33DCB098-87AB-424A-8A2B-4A85ED235D04}" type="presParOf" srcId="{34613C72-4A7A-483D-82AF-6A40FB91F7AB}" destId="{1AD2485A-CDB4-4FCF-90DC-188F2A4928EF}" srcOrd="2" destOrd="0" presId="urn:microsoft.com/office/officeart/2005/8/layout/hProcess4"/>
    <dgm:cxn modelId="{EA06B9B6-9571-40FC-869F-6E6B7317577E}" type="presParOf" srcId="{34613C72-4A7A-483D-82AF-6A40FB91F7AB}" destId="{AD723597-104B-4D8C-A354-C6409219B191}" srcOrd="3" destOrd="0" presId="urn:microsoft.com/office/officeart/2005/8/layout/hProcess4"/>
    <dgm:cxn modelId="{BB78C7F0-DC23-4EFD-BAFC-F914C1AD8282}" type="presParOf" srcId="{34613C72-4A7A-483D-82AF-6A40FB91F7AB}" destId="{9563E5FA-FBB8-4A7A-9C4F-A1DF7585B059}"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7C6E-DC30-4C1A-9328-6A2B82B67B85}">
      <dsp:nvSpPr>
        <dsp:cNvPr id="0" name=""/>
        <dsp:cNvSpPr/>
      </dsp:nvSpPr>
      <dsp:spPr>
        <a:xfrm>
          <a:off x="1309248" y="80577"/>
          <a:ext cx="2178453" cy="2178784"/>
        </a:xfrm>
        <a:prstGeom prst="circularArrow">
          <a:avLst>
            <a:gd name="adj1" fmla="val 10980"/>
            <a:gd name="adj2" fmla="val 1142322"/>
            <a:gd name="adj3" fmla="val 4500000"/>
            <a:gd name="adj4" fmla="val 10800000"/>
            <a:gd name="adj5" fmla="val 1250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7E2B-D679-41EE-AA3B-8D354F8AA641}">
      <dsp:nvSpPr>
        <dsp:cNvPr id="0" name=""/>
        <dsp:cNvSpPr/>
      </dsp:nvSpPr>
      <dsp:spPr>
        <a:xfrm>
          <a:off x="1205438" y="867185"/>
          <a:ext cx="2381162"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Narrow" panose="020B0606020202030204" pitchFamily="34" charset="0"/>
            </a:rPr>
            <a:t>TASK 1</a:t>
          </a:r>
        </a:p>
        <a:p>
          <a:pPr marL="0" lvl="0" indent="0" algn="ctr" defTabSz="533400">
            <a:lnSpc>
              <a:spcPct val="90000"/>
            </a:lnSpc>
            <a:spcBef>
              <a:spcPct val="0"/>
            </a:spcBef>
            <a:spcAft>
              <a:spcPct val="35000"/>
            </a:spcAft>
            <a:buNone/>
          </a:pPr>
          <a:r>
            <a:rPr lang="en-US" sz="1200" kern="1200" dirty="0">
              <a:latin typeface="Arial Narrow" panose="020B0606020202030204" pitchFamily="34" charset="0"/>
            </a:rPr>
            <a:t>Prepare for development of the Sectoral policies, data collection and processing</a:t>
          </a:r>
        </a:p>
      </dsp:txBody>
      <dsp:txXfrm>
        <a:off x="1205438" y="867185"/>
        <a:ext cx="2381162" cy="605117"/>
      </dsp:txXfrm>
    </dsp:sp>
    <dsp:sp modelId="{B2D5159F-632A-4EF5-823D-639460F67C58}">
      <dsp:nvSpPr>
        <dsp:cNvPr id="0" name=""/>
        <dsp:cNvSpPr/>
      </dsp:nvSpPr>
      <dsp:spPr>
        <a:xfrm>
          <a:off x="704190" y="1332451"/>
          <a:ext cx="2178453" cy="2178784"/>
        </a:xfrm>
        <a:prstGeom prst="leftCircularArrow">
          <a:avLst>
            <a:gd name="adj1" fmla="val 10980"/>
            <a:gd name="adj2" fmla="val 1142322"/>
            <a:gd name="adj3" fmla="val 6300000"/>
            <a:gd name="adj4" fmla="val 18900000"/>
            <a:gd name="adj5" fmla="val 12500"/>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64589-1CC2-4F85-8296-6558F280B1CA}">
      <dsp:nvSpPr>
        <dsp:cNvPr id="0" name=""/>
        <dsp:cNvSpPr/>
      </dsp:nvSpPr>
      <dsp:spPr>
        <a:xfrm>
          <a:off x="310506" y="2059065"/>
          <a:ext cx="2965821"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rgbClr val="7030A0"/>
              </a:solidFill>
              <a:latin typeface="Arial Narrow" panose="020B0606020202030204" pitchFamily="34" charset="0"/>
            </a:rPr>
            <a:t>TASK 2</a:t>
          </a:r>
        </a:p>
        <a:p>
          <a:pPr marL="0" lvl="0" indent="0" algn="ctr" defTabSz="533400">
            <a:lnSpc>
              <a:spcPct val="90000"/>
            </a:lnSpc>
            <a:spcBef>
              <a:spcPct val="0"/>
            </a:spcBef>
            <a:spcAft>
              <a:spcPct val="35000"/>
            </a:spcAft>
            <a:buNone/>
          </a:pPr>
          <a:r>
            <a:rPr lang="en-US" sz="1200" b="0" kern="1200" dirty="0">
              <a:solidFill>
                <a:srgbClr val="7030A0"/>
              </a:solidFill>
              <a:latin typeface="Arial Narrow" panose="020B0606020202030204" pitchFamily="34" charset="0"/>
            </a:rPr>
            <a:t>Develop two technical studies on climate change impacts on energy (hydropower) and agriculture in the flood-prone areas of the Drin River basin</a:t>
          </a:r>
        </a:p>
      </dsp:txBody>
      <dsp:txXfrm>
        <a:off x="310506" y="2059065"/>
        <a:ext cx="2965821" cy="605117"/>
      </dsp:txXfrm>
    </dsp:sp>
    <dsp:sp modelId="{213C395C-EB4B-40CD-9C2E-5DCC013C4761}">
      <dsp:nvSpPr>
        <dsp:cNvPr id="0" name=""/>
        <dsp:cNvSpPr/>
      </dsp:nvSpPr>
      <dsp:spPr>
        <a:xfrm>
          <a:off x="1464296" y="2734133"/>
          <a:ext cx="1871628" cy="1872379"/>
        </a:xfrm>
        <a:prstGeom prst="blockArc">
          <a:avLst>
            <a:gd name="adj1" fmla="val 13500000"/>
            <a:gd name="adj2" fmla="val 10800000"/>
            <a:gd name="adj3" fmla="val 12740"/>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32A32-1314-47F0-83CD-ADA5AAD14350}">
      <dsp:nvSpPr>
        <dsp:cNvPr id="0" name=""/>
        <dsp:cNvSpPr/>
      </dsp:nvSpPr>
      <dsp:spPr>
        <a:xfrm>
          <a:off x="1017281" y="3387225"/>
          <a:ext cx="2763203"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Narrow" panose="020B0606020202030204" pitchFamily="34" charset="0"/>
            </a:rPr>
            <a:t>TASK 3</a:t>
          </a:r>
        </a:p>
        <a:p>
          <a:pPr marL="0" lvl="0" indent="0" algn="ctr" defTabSz="533400">
            <a:lnSpc>
              <a:spcPct val="90000"/>
            </a:lnSpc>
            <a:spcBef>
              <a:spcPct val="0"/>
            </a:spcBef>
            <a:spcAft>
              <a:spcPct val="35000"/>
            </a:spcAft>
            <a:buNone/>
          </a:pPr>
          <a:r>
            <a:rPr lang="en-US" sz="1200" kern="1200" dirty="0">
              <a:latin typeface="Arial Narrow" panose="020B0606020202030204" pitchFamily="34" charset="0"/>
            </a:rPr>
            <a:t>Develop sectoral FRM policies and any necessary enabling guidelines and/or tools for sectors of Agriculture and Energy (Hydropower)</a:t>
          </a:r>
        </a:p>
      </dsp:txBody>
      <dsp:txXfrm>
        <a:off x="1017281" y="3387225"/>
        <a:ext cx="2763203" cy="605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7C6E-DC30-4C1A-9328-6A2B82B67B85}">
      <dsp:nvSpPr>
        <dsp:cNvPr id="0" name=""/>
        <dsp:cNvSpPr/>
      </dsp:nvSpPr>
      <dsp:spPr>
        <a:xfrm>
          <a:off x="1309248" y="80577"/>
          <a:ext cx="2178453" cy="2178784"/>
        </a:xfrm>
        <a:prstGeom prst="circularArrow">
          <a:avLst>
            <a:gd name="adj1" fmla="val 10980"/>
            <a:gd name="adj2" fmla="val 1142322"/>
            <a:gd name="adj3" fmla="val 4500000"/>
            <a:gd name="adj4" fmla="val 10800000"/>
            <a:gd name="adj5" fmla="val 12500"/>
          </a:avLst>
        </a:prstGeom>
        <a:solidFill>
          <a:schemeClr val="accent6">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7E2B-D679-41EE-AA3B-8D354F8AA641}">
      <dsp:nvSpPr>
        <dsp:cNvPr id="0" name=""/>
        <dsp:cNvSpPr/>
      </dsp:nvSpPr>
      <dsp:spPr>
        <a:xfrm>
          <a:off x="1205438" y="867185"/>
          <a:ext cx="2381162"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TASK 1</a:t>
          </a:r>
        </a:p>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Prepare for development of the Sectoral policies, data collection and processing</a:t>
          </a:r>
        </a:p>
      </dsp:txBody>
      <dsp:txXfrm>
        <a:off x="1205438" y="867185"/>
        <a:ext cx="2381162" cy="605117"/>
      </dsp:txXfrm>
    </dsp:sp>
    <dsp:sp modelId="{B2D5159F-632A-4EF5-823D-639460F67C58}">
      <dsp:nvSpPr>
        <dsp:cNvPr id="0" name=""/>
        <dsp:cNvSpPr/>
      </dsp:nvSpPr>
      <dsp:spPr>
        <a:xfrm>
          <a:off x="704190" y="1332451"/>
          <a:ext cx="2178453" cy="2178784"/>
        </a:xfrm>
        <a:prstGeom prst="leftCircularArrow">
          <a:avLst>
            <a:gd name="adj1" fmla="val 10980"/>
            <a:gd name="adj2" fmla="val 1142322"/>
            <a:gd name="adj3" fmla="val 6300000"/>
            <a:gd name="adj4" fmla="val 18900000"/>
            <a:gd name="adj5" fmla="val 12500"/>
          </a:avLst>
        </a:prstGeom>
        <a:solidFill>
          <a:schemeClr val="accent6">
            <a:hueOff val="0"/>
            <a:satOff val="0"/>
            <a:lum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64589-1CC2-4F85-8296-6558F280B1CA}">
      <dsp:nvSpPr>
        <dsp:cNvPr id="0" name=""/>
        <dsp:cNvSpPr/>
      </dsp:nvSpPr>
      <dsp:spPr>
        <a:xfrm>
          <a:off x="310506" y="2059065"/>
          <a:ext cx="2965821"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Arial Narrow" panose="020B0606020202030204" pitchFamily="34" charset="0"/>
            </a:rPr>
            <a:t>TASK 2</a:t>
          </a:r>
        </a:p>
        <a:p>
          <a:pPr marL="0" lvl="0" indent="0" algn="ctr" defTabSz="533400">
            <a:lnSpc>
              <a:spcPct val="90000"/>
            </a:lnSpc>
            <a:spcBef>
              <a:spcPct val="0"/>
            </a:spcBef>
            <a:spcAft>
              <a:spcPct val="35000"/>
            </a:spcAft>
            <a:buNone/>
          </a:pPr>
          <a:r>
            <a:rPr lang="en-US" sz="1200" b="0" kern="1200" dirty="0">
              <a:solidFill>
                <a:schemeClr val="tx1"/>
              </a:solidFill>
              <a:latin typeface="Arial Narrow" panose="020B0606020202030204" pitchFamily="34" charset="0"/>
            </a:rPr>
            <a:t>Develop two technical studies on climate change impacts on energy (hydropower) and agriculture in the flood-prone areas of the Drin River basin</a:t>
          </a:r>
        </a:p>
      </dsp:txBody>
      <dsp:txXfrm>
        <a:off x="310506" y="2059065"/>
        <a:ext cx="2965821" cy="605117"/>
      </dsp:txXfrm>
    </dsp:sp>
    <dsp:sp modelId="{213C395C-EB4B-40CD-9C2E-5DCC013C4761}">
      <dsp:nvSpPr>
        <dsp:cNvPr id="0" name=""/>
        <dsp:cNvSpPr/>
      </dsp:nvSpPr>
      <dsp:spPr>
        <a:xfrm>
          <a:off x="1464296" y="2734133"/>
          <a:ext cx="1871628" cy="1872379"/>
        </a:xfrm>
        <a:prstGeom prst="blockArc">
          <a:avLst>
            <a:gd name="adj1" fmla="val 13500000"/>
            <a:gd name="adj2" fmla="val 10800000"/>
            <a:gd name="adj3" fmla="val 12740"/>
          </a:avLst>
        </a:prstGeom>
        <a:solidFill>
          <a:schemeClr val="accent6">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32A32-1314-47F0-83CD-ADA5AAD14350}">
      <dsp:nvSpPr>
        <dsp:cNvPr id="0" name=""/>
        <dsp:cNvSpPr/>
      </dsp:nvSpPr>
      <dsp:spPr>
        <a:xfrm>
          <a:off x="1017281" y="3387225"/>
          <a:ext cx="2763203" cy="60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TASK 3</a:t>
          </a:r>
        </a:p>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Develop sectoral FRM policies and any necessary enabling guidelines and/or tools for sectors of Agriculture and Energy (Hydropower)</a:t>
          </a:r>
        </a:p>
      </dsp:txBody>
      <dsp:txXfrm>
        <a:off x="1017281" y="3387225"/>
        <a:ext cx="2763203" cy="605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4E93B-85F0-450E-A671-8F8A706C2448}">
      <dsp:nvSpPr>
        <dsp:cNvPr id="0" name=""/>
        <dsp:cNvSpPr/>
      </dsp:nvSpPr>
      <dsp:spPr>
        <a:xfrm>
          <a:off x="2812059" y="198"/>
          <a:ext cx="706299" cy="706299"/>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HEC-HMS</a:t>
          </a:r>
          <a:endParaRPr lang="en-US" sz="1050" kern="1200" dirty="0"/>
        </a:p>
      </dsp:txBody>
      <dsp:txXfrm>
        <a:off x="2915494" y="103633"/>
        <a:ext cx="499429" cy="499429"/>
      </dsp:txXfrm>
    </dsp:sp>
    <dsp:sp modelId="{3D5C4AF8-333F-484F-A73C-3062E9E99620}">
      <dsp:nvSpPr>
        <dsp:cNvPr id="0" name=""/>
        <dsp:cNvSpPr/>
      </dsp:nvSpPr>
      <dsp:spPr>
        <a:xfrm rot="2700000">
          <a:off x="3442496" y="605187"/>
          <a:ext cx="187480" cy="238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450733" y="632977"/>
        <a:ext cx="131236" cy="143025"/>
      </dsp:txXfrm>
    </dsp:sp>
    <dsp:sp modelId="{D3596BFE-A009-425E-8F4E-71B50596E418}">
      <dsp:nvSpPr>
        <dsp:cNvPr id="0" name=""/>
        <dsp:cNvSpPr/>
      </dsp:nvSpPr>
      <dsp:spPr>
        <a:xfrm>
          <a:off x="3561619" y="749757"/>
          <a:ext cx="706299" cy="706299"/>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HEC-ResSIM</a:t>
          </a:r>
        </a:p>
      </dsp:txBody>
      <dsp:txXfrm>
        <a:off x="3665054" y="853192"/>
        <a:ext cx="499429" cy="499429"/>
      </dsp:txXfrm>
    </dsp:sp>
    <dsp:sp modelId="{8A7C3AB7-BD0D-43D3-8187-DD860E96BA6B}">
      <dsp:nvSpPr>
        <dsp:cNvPr id="0" name=""/>
        <dsp:cNvSpPr/>
      </dsp:nvSpPr>
      <dsp:spPr>
        <a:xfrm rot="8100000">
          <a:off x="3450000" y="1354746"/>
          <a:ext cx="187480" cy="238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498007" y="1382536"/>
        <a:ext cx="131236" cy="143025"/>
      </dsp:txXfrm>
    </dsp:sp>
    <dsp:sp modelId="{36B6B57A-5DB7-4460-B725-30AE0008508E}">
      <dsp:nvSpPr>
        <dsp:cNvPr id="0" name=""/>
        <dsp:cNvSpPr/>
      </dsp:nvSpPr>
      <dsp:spPr>
        <a:xfrm>
          <a:off x="2812059" y="1499316"/>
          <a:ext cx="706299" cy="706299"/>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HEC-RAS</a:t>
          </a:r>
          <a:endParaRPr lang="en-US" sz="1100" kern="1200" dirty="0"/>
        </a:p>
      </dsp:txBody>
      <dsp:txXfrm>
        <a:off x="2915494" y="1602751"/>
        <a:ext cx="499429" cy="499429"/>
      </dsp:txXfrm>
    </dsp:sp>
    <dsp:sp modelId="{4C7BC029-46EC-4A6C-BF9C-7B830EB12970}">
      <dsp:nvSpPr>
        <dsp:cNvPr id="0" name=""/>
        <dsp:cNvSpPr/>
      </dsp:nvSpPr>
      <dsp:spPr>
        <a:xfrm rot="13500000">
          <a:off x="2700441" y="1362250"/>
          <a:ext cx="187480" cy="238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748448" y="1429810"/>
        <a:ext cx="131236" cy="143025"/>
      </dsp:txXfrm>
    </dsp:sp>
    <dsp:sp modelId="{D9515B78-DC54-4942-9B0D-436D818B6446}">
      <dsp:nvSpPr>
        <dsp:cNvPr id="0" name=""/>
        <dsp:cNvSpPr/>
      </dsp:nvSpPr>
      <dsp:spPr>
        <a:xfrm>
          <a:off x="2062500" y="749757"/>
          <a:ext cx="706299" cy="70629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HEC-FIA</a:t>
          </a:r>
          <a:endParaRPr lang="en-US" sz="1100" kern="1200" dirty="0"/>
        </a:p>
      </dsp:txBody>
      <dsp:txXfrm>
        <a:off x="2165935" y="853192"/>
        <a:ext cx="499429" cy="499429"/>
      </dsp:txXfrm>
    </dsp:sp>
    <dsp:sp modelId="{2717A851-AC0A-4962-9691-05F590126DD5}">
      <dsp:nvSpPr>
        <dsp:cNvPr id="0" name=""/>
        <dsp:cNvSpPr/>
      </dsp:nvSpPr>
      <dsp:spPr>
        <a:xfrm>
          <a:off x="3084244" y="974884"/>
          <a:ext cx="185210" cy="255934"/>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84244" y="1026071"/>
        <a:ext cx="129647" cy="153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7C6E-DC30-4C1A-9328-6A2B82B67B85}">
      <dsp:nvSpPr>
        <dsp:cNvPr id="0" name=""/>
        <dsp:cNvSpPr/>
      </dsp:nvSpPr>
      <dsp:spPr>
        <a:xfrm>
          <a:off x="1055789" y="153756"/>
          <a:ext cx="1756723" cy="1756991"/>
        </a:xfrm>
        <a:prstGeom prst="circularArrow">
          <a:avLst>
            <a:gd name="adj1" fmla="val 10980"/>
            <a:gd name="adj2" fmla="val 1142322"/>
            <a:gd name="adj3" fmla="val 4500000"/>
            <a:gd name="adj4" fmla="val 10800000"/>
            <a:gd name="adj5" fmla="val 12500"/>
          </a:avLst>
        </a:prstGeom>
        <a:solidFill>
          <a:schemeClr val="accent6">
            <a:hueOff val="0"/>
            <a:satOff val="0"/>
            <a:lumOff val="0"/>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7E2B-D679-41EE-AA3B-8D354F8AA641}">
      <dsp:nvSpPr>
        <dsp:cNvPr id="0" name=""/>
        <dsp:cNvSpPr/>
      </dsp:nvSpPr>
      <dsp:spPr>
        <a:xfrm>
          <a:off x="972076" y="788083"/>
          <a:ext cx="1920190" cy="48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TASK 1</a:t>
          </a:r>
        </a:p>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Prepare for development of the Sectoral policies, data collection and processing</a:t>
          </a:r>
        </a:p>
      </dsp:txBody>
      <dsp:txXfrm>
        <a:off x="972076" y="788083"/>
        <a:ext cx="1920190" cy="487972"/>
      </dsp:txXfrm>
    </dsp:sp>
    <dsp:sp modelId="{B2D5159F-632A-4EF5-823D-639460F67C58}">
      <dsp:nvSpPr>
        <dsp:cNvPr id="0" name=""/>
        <dsp:cNvSpPr/>
      </dsp:nvSpPr>
      <dsp:spPr>
        <a:xfrm>
          <a:off x="567865" y="1163278"/>
          <a:ext cx="1756723" cy="1756991"/>
        </a:xfrm>
        <a:prstGeom prst="leftCircularArrow">
          <a:avLst>
            <a:gd name="adj1" fmla="val 10980"/>
            <a:gd name="adj2" fmla="val 1142322"/>
            <a:gd name="adj3" fmla="val 6300000"/>
            <a:gd name="adj4" fmla="val 18900000"/>
            <a:gd name="adj5" fmla="val 12500"/>
          </a:avLst>
        </a:prstGeom>
        <a:solidFill>
          <a:schemeClr val="accent6">
            <a:hueOff val="0"/>
            <a:satOff val="0"/>
            <a:lumOff val="0"/>
            <a:alpha val="25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64589-1CC2-4F85-8296-6558F280B1CA}">
      <dsp:nvSpPr>
        <dsp:cNvPr id="0" name=""/>
        <dsp:cNvSpPr/>
      </dsp:nvSpPr>
      <dsp:spPr>
        <a:xfrm>
          <a:off x="250395" y="1749226"/>
          <a:ext cx="2391664" cy="487972"/>
        </a:xfrm>
        <a:prstGeom prst="rect">
          <a:avLst/>
        </a:prstGeom>
        <a:noFill/>
        <a:ln>
          <a:noFill/>
        </a:ln>
        <a:effectLst>
          <a:outerShdw blurRad="50800" dist="50800" dir="5400000" algn="ctr" rotWithShape="0">
            <a:srgbClr val="000000">
              <a:alpha val="0"/>
            </a:srgbClr>
          </a:outerShdw>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TASK 2</a:t>
          </a:r>
        </a:p>
        <a:p>
          <a:pPr marL="0" lvl="0" indent="0" algn="ctr" defTabSz="533400">
            <a:lnSpc>
              <a:spcPct val="90000"/>
            </a:lnSpc>
            <a:spcBef>
              <a:spcPct val="0"/>
            </a:spcBef>
            <a:spcAft>
              <a:spcPct val="35000"/>
            </a:spcAft>
            <a:buNone/>
          </a:pPr>
          <a:r>
            <a:rPr lang="en-US" sz="1200" kern="1200" dirty="0">
              <a:solidFill>
                <a:schemeClr val="accent6">
                  <a:lumMod val="40000"/>
                  <a:lumOff val="60000"/>
                </a:schemeClr>
              </a:solidFill>
              <a:latin typeface="Arial Narrow" panose="020B0606020202030204" pitchFamily="34" charset="0"/>
            </a:rPr>
            <a:t>Develop two technical studies on climate change impacts on energy (hydropower) and agriculture in the flood-prone areas of the Drin River basin</a:t>
          </a:r>
        </a:p>
      </dsp:txBody>
      <dsp:txXfrm>
        <a:off x="250395" y="1749226"/>
        <a:ext cx="2391664" cy="487972"/>
      </dsp:txXfrm>
    </dsp:sp>
    <dsp:sp modelId="{213C395C-EB4B-40CD-9C2E-5DCC013C4761}">
      <dsp:nvSpPr>
        <dsp:cNvPr id="0" name=""/>
        <dsp:cNvSpPr/>
      </dsp:nvSpPr>
      <dsp:spPr>
        <a:xfrm>
          <a:off x="1180821" y="2293607"/>
          <a:ext cx="1509297" cy="1509902"/>
        </a:xfrm>
        <a:prstGeom prst="blockArc">
          <a:avLst>
            <a:gd name="adj1" fmla="val 13500000"/>
            <a:gd name="adj2" fmla="val 10800000"/>
            <a:gd name="adj3" fmla="val 12740"/>
          </a:avLst>
        </a:prstGeom>
        <a:solidFill>
          <a:schemeClr val="accent6">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32A32-1314-47F0-83CD-ADA5AAD14350}">
      <dsp:nvSpPr>
        <dsp:cNvPr id="0" name=""/>
        <dsp:cNvSpPr/>
      </dsp:nvSpPr>
      <dsp:spPr>
        <a:xfrm>
          <a:off x="820345" y="2820266"/>
          <a:ext cx="2228271" cy="48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rPr>
            <a:t>TASK 3</a:t>
          </a:r>
        </a:p>
        <a:p>
          <a:pPr marL="0" lvl="0" indent="0" algn="ctr"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rPr>
            <a:t>Develop sectoral FRM policies and any necessary enabling guidelines and/or tools for sectors of Agriculture and Energy (Hydropower)</a:t>
          </a:r>
        </a:p>
      </dsp:txBody>
      <dsp:txXfrm>
        <a:off x="820345" y="2820266"/>
        <a:ext cx="2228271" cy="4879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FECAD-A721-455D-8436-C781B8EE5381}">
      <dsp:nvSpPr>
        <dsp:cNvPr id="0" name=""/>
        <dsp:cNvSpPr/>
      </dsp:nvSpPr>
      <dsp:spPr>
        <a:xfrm>
          <a:off x="4621"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Hydrodynamic modeling</a:t>
          </a:r>
        </a:p>
      </dsp:txBody>
      <dsp:txXfrm>
        <a:off x="20143" y="973804"/>
        <a:ext cx="786717" cy="498906"/>
      </dsp:txXfrm>
    </dsp:sp>
    <dsp:sp modelId="{82437AA9-0352-41F0-B3DC-E1FF7F3F13BF}">
      <dsp:nvSpPr>
        <dsp:cNvPr id="0" name=""/>
        <dsp:cNvSpPr/>
      </dsp:nvSpPr>
      <dsp:spPr>
        <a:xfrm>
          <a:off x="444275" y="1047427"/>
          <a:ext cx="1007459" cy="1007459"/>
        </a:xfrm>
        <a:prstGeom prst="leftCircularArrow">
          <a:avLst>
            <a:gd name="adj1" fmla="val 4195"/>
            <a:gd name="adj2" fmla="val 529348"/>
            <a:gd name="adj3" fmla="val 2304859"/>
            <a:gd name="adj4" fmla="val 9024489"/>
            <a:gd name="adj5" fmla="val 4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6D39F1-7141-4305-BD13-8E889F1F5471}">
      <dsp:nvSpPr>
        <dsp:cNvPr id="0" name=""/>
        <dsp:cNvSpPr/>
      </dsp:nvSpPr>
      <dsp:spPr>
        <a:xfrm>
          <a:off x="186346" y="1488232"/>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Flood prone areas</a:t>
          </a:r>
        </a:p>
      </dsp:txBody>
      <dsp:txXfrm>
        <a:off x="194812" y="1496698"/>
        <a:ext cx="709966" cy="272131"/>
      </dsp:txXfrm>
    </dsp:sp>
    <dsp:sp modelId="{99527245-55EF-468C-8417-E5FF5C787B38}">
      <dsp:nvSpPr>
        <dsp:cNvPr id="0" name=""/>
        <dsp:cNvSpPr/>
      </dsp:nvSpPr>
      <dsp:spPr>
        <a:xfrm>
          <a:off x="1114515"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Flood hazard mapping</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Vulnerability</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Exposure</a:t>
          </a:r>
        </a:p>
      </dsp:txBody>
      <dsp:txXfrm>
        <a:off x="1130037" y="1118336"/>
        <a:ext cx="786717" cy="498906"/>
      </dsp:txXfrm>
    </dsp:sp>
    <dsp:sp modelId="{625927E0-459D-4A58-AA23-478B5425A906}">
      <dsp:nvSpPr>
        <dsp:cNvPr id="0" name=""/>
        <dsp:cNvSpPr/>
      </dsp:nvSpPr>
      <dsp:spPr>
        <a:xfrm>
          <a:off x="1547354" y="509714"/>
          <a:ext cx="1111950" cy="1111950"/>
        </a:xfrm>
        <a:prstGeom prst="circularArrow">
          <a:avLst>
            <a:gd name="adj1" fmla="val 3801"/>
            <a:gd name="adj2" fmla="val 475048"/>
            <a:gd name="adj3" fmla="val 19349441"/>
            <a:gd name="adj4" fmla="val 12575511"/>
            <a:gd name="adj5" fmla="val 4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C72EFB-0AFB-42C2-8703-C104D8BB9AD7}">
      <dsp:nvSpPr>
        <dsp:cNvPr id="0" name=""/>
        <dsp:cNvSpPr/>
      </dsp:nvSpPr>
      <dsp:spPr>
        <a:xfrm>
          <a:off x="1296240" y="813750"/>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Flood risk analysis</a:t>
          </a:r>
        </a:p>
      </dsp:txBody>
      <dsp:txXfrm>
        <a:off x="1304706" y="822216"/>
        <a:ext cx="709966" cy="272131"/>
      </dsp:txXfrm>
    </dsp:sp>
    <dsp:sp modelId="{0E9889AE-7055-4FB5-8853-7D4889589BAB}">
      <dsp:nvSpPr>
        <dsp:cNvPr id="0" name=""/>
        <dsp:cNvSpPr/>
      </dsp:nvSpPr>
      <dsp:spPr>
        <a:xfrm>
          <a:off x="2224409"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Expected event based, damages and losses</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Expected annual damages and losses</a:t>
          </a:r>
        </a:p>
      </dsp:txBody>
      <dsp:txXfrm>
        <a:off x="2239931" y="973804"/>
        <a:ext cx="786717" cy="498906"/>
      </dsp:txXfrm>
    </dsp:sp>
    <dsp:sp modelId="{F25B8F0B-5723-47ED-B0DC-1477B752EB0A}">
      <dsp:nvSpPr>
        <dsp:cNvPr id="0" name=""/>
        <dsp:cNvSpPr/>
      </dsp:nvSpPr>
      <dsp:spPr>
        <a:xfrm>
          <a:off x="2664062" y="1047427"/>
          <a:ext cx="1007459" cy="1007459"/>
        </a:xfrm>
        <a:prstGeom prst="leftCircularArrow">
          <a:avLst>
            <a:gd name="adj1" fmla="val 4195"/>
            <a:gd name="adj2" fmla="val 529348"/>
            <a:gd name="adj3" fmla="val 2304859"/>
            <a:gd name="adj4" fmla="val 9024489"/>
            <a:gd name="adj5" fmla="val 4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9F231D-1179-4F6A-A99C-A2774779CC93}">
      <dsp:nvSpPr>
        <dsp:cNvPr id="0" name=""/>
        <dsp:cNvSpPr/>
      </dsp:nvSpPr>
      <dsp:spPr>
        <a:xfrm>
          <a:off x="2406133" y="1488232"/>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Flood risk models</a:t>
          </a:r>
        </a:p>
      </dsp:txBody>
      <dsp:txXfrm>
        <a:off x="2414599" y="1496698"/>
        <a:ext cx="709966" cy="272131"/>
      </dsp:txXfrm>
    </dsp:sp>
    <dsp:sp modelId="{6ECD8AB8-CFCA-4E6A-99EF-A04CAE73BA3F}">
      <dsp:nvSpPr>
        <dsp:cNvPr id="0" name=""/>
        <dsp:cNvSpPr/>
      </dsp:nvSpPr>
      <dsp:spPr>
        <a:xfrm>
          <a:off x="3334302"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Current scenario</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Climate change scenarios</a:t>
          </a:r>
        </a:p>
      </dsp:txBody>
      <dsp:txXfrm>
        <a:off x="3349824" y="1118336"/>
        <a:ext cx="786717" cy="498906"/>
      </dsp:txXfrm>
    </dsp:sp>
    <dsp:sp modelId="{BFCF2DC4-8A7B-42E5-978A-91109CE00187}">
      <dsp:nvSpPr>
        <dsp:cNvPr id="0" name=""/>
        <dsp:cNvSpPr/>
      </dsp:nvSpPr>
      <dsp:spPr>
        <a:xfrm>
          <a:off x="3767141" y="509714"/>
          <a:ext cx="1111950" cy="1111950"/>
        </a:xfrm>
        <a:prstGeom prst="circularArrow">
          <a:avLst>
            <a:gd name="adj1" fmla="val 3801"/>
            <a:gd name="adj2" fmla="val 475048"/>
            <a:gd name="adj3" fmla="val 19349441"/>
            <a:gd name="adj4" fmla="val 12575511"/>
            <a:gd name="adj5" fmla="val 4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BCB445-6850-4759-B448-8F479D32A736}">
      <dsp:nvSpPr>
        <dsp:cNvPr id="0" name=""/>
        <dsp:cNvSpPr/>
      </dsp:nvSpPr>
      <dsp:spPr>
        <a:xfrm>
          <a:off x="3516027" y="813750"/>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Scenarios</a:t>
          </a:r>
        </a:p>
      </dsp:txBody>
      <dsp:txXfrm>
        <a:off x="3524493" y="822216"/>
        <a:ext cx="709966" cy="272131"/>
      </dsp:txXfrm>
    </dsp:sp>
    <dsp:sp modelId="{EBD9F442-A10B-4094-9E62-1C2C1371CCA2}">
      <dsp:nvSpPr>
        <dsp:cNvPr id="0" name=""/>
        <dsp:cNvSpPr/>
      </dsp:nvSpPr>
      <dsp:spPr>
        <a:xfrm>
          <a:off x="4444196"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solidFill>
                <a:schemeClr val="tx1"/>
              </a:solidFill>
              <a:latin typeface="Arial Narrow" panose="020B0606020202030204" pitchFamily="34" charset="0"/>
              <a:ea typeface="Calibri" panose="020F0502020204030204" pitchFamily="34" charset="0"/>
            </a:rPr>
            <a:t>Technical analysis of the agriculture sector </a:t>
          </a:r>
          <a:endParaRPr lang="en-US" sz="600" kern="1200" dirty="0">
            <a:solidFill>
              <a:schemeClr val="tx1"/>
            </a:solidFill>
            <a:latin typeface="Arial Narrow" panose="020B0606020202030204" pitchFamily="34" charset="0"/>
          </a:endParaRPr>
        </a:p>
        <a:p>
          <a:pPr marL="57150" lvl="1" indent="-57150" algn="l" defTabSz="266700">
            <a:lnSpc>
              <a:spcPct val="90000"/>
            </a:lnSpc>
            <a:spcBef>
              <a:spcPct val="0"/>
            </a:spcBef>
            <a:spcAft>
              <a:spcPct val="15000"/>
            </a:spcAft>
            <a:buChar char="•"/>
          </a:pPr>
          <a:r>
            <a:rPr lang="en-US" sz="600" kern="1200" dirty="0">
              <a:solidFill>
                <a:schemeClr val="tx1"/>
              </a:solidFill>
              <a:latin typeface="Arial Narrow" panose="020B0606020202030204" pitchFamily="34" charset="0"/>
              <a:ea typeface="Calibri" panose="020F0502020204030204" pitchFamily="34" charset="0"/>
            </a:rPr>
            <a:t>Technical analysis of the </a:t>
          </a:r>
          <a:r>
            <a:rPr lang="en-US" sz="600" kern="1200" dirty="0" err="1">
              <a:solidFill>
                <a:schemeClr val="tx1"/>
              </a:solidFill>
              <a:latin typeface="Arial Narrow" panose="020B0606020202030204" pitchFamily="34" charset="0"/>
              <a:ea typeface="Calibri" panose="020F0502020204030204" pitchFamily="34" charset="0"/>
            </a:rPr>
            <a:t>hydroenergy</a:t>
          </a:r>
          <a:r>
            <a:rPr lang="en-US" sz="600" kern="1200" dirty="0">
              <a:solidFill>
                <a:schemeClr val="tx1"/>
              </a:solidFill>
              <a:latin typeface="Arial Narrow" panose="020B0606020202030204" pitchFamily="34" charset="0"/>
              <a:ea typeface="Calibri" panose="020F0502020204030204" pitchFamily="34" charset="0"/>
            </a:rPr>
            <a:t> sector </a:t>
          </a:r>
          <a:endParaRPr lang="en-US" sz="600" kern="1200" dirty="0">
            <a:solidFill>
              <a:schemeClr val="tx1"/>
            </a:solidFill>
            <a:latin typeface="Arial Narrow" panose="020B0606020202030204" pitchFamily="34" charset="0"/>
          </a:endParaRP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Technical measures</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Non-technical measures</a:t>
          </a:r>
        </a:p>
      </dsp:txBody>
      <dsp:txXfrm>
        <a:off x="4459718" y="973804"/>
        <a:ext cx="786717" cy="498906"/>
      </dsp:txXfrm>
    </dsp:sp>
    <dsp:sp modelId="{0AE26AD8-A3E2-4204-94E6-2166B0CC6524}">
      <dsp:nvSpPr>
        <dsp:cNvPr id="0" name=""/>
        <dsp:cNvSpPr/>
      </dsp:nvSpPr>
      <dsp:spPr>
        <a:xfrm>
          <a:off x="4883850" y="1047427"/>
          <a:ext cx="1007459" cy="1007459"/>
        </a:xfrm>
        <a:prstGeom prst="leftCircularArrow">
          <a:avLst>
            <a:gd name="adj1" fmla="val 4195"/>
            <a:gd name="adj2" fmla="val 529348"/>
            <a:gd name="adj3" fmla="val 2304859"/>
            <a:gd name="adj4" fmla="val 9024489"/>
            <a:gd name="adj5" fmla="val 4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CF63D6-B3D0-48C1-886D-C995134A5B71}">
      <dsp:nvSpPr>
        <dsp:cNvPr id="0" name=""/>
        <dsp:cNvSpPr/>
      </dsp:nvSpPr>
      <dsp:spPr>
        <a:xfrm>
          <a:off x="4625921" y="1488232"/>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Adaptation strategy</a:t>
          </a:r>
        </a:p>
      </dsp:txBody>
      <dsp:txXfrm>
        <a:off x="4634387" y="1496698"/>
        <a:ext cx="709966" cy="272131"/>
      </dsp:txXfrm>
    </dsp:sp>
    <dsp:sp modelId="{52C4FE09-8CD7-4B2A-B54E-04E8634DDBDE}">
      <dsp:nvSpPr>
        <dsp:cNvPr id="0" name=""/>
        <dsp:cNvSpPr/>
      </dsp:nvSpPr>
      <dsp:spPr>
        <a:xfrm>
          <a:off x="5554090"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Cost-Benefit analysis</a:t>
          </a:r>
        </a:p>
        <a:p>
          <a:pPr marL="57150" lvl="1" indent="-57150" algn="l" defTabSz="266700">
            <a:lnSpc>
              <a:spcPct val="90000"/>
            </a:lnSpc>
            <a:spcBef>
              <a:spcPct val="0"/>
            </a:spcBef>
            <a:spcAft>
              <a:spcPct val="15000"/>
            </a:spcAft>
            <a:buChar char="•"/>
          </a:pPr>
          <a:r>
            <a:rPr lang="en-US" sz="600" kern="1200" dirty="0">
              <a:latin typeface="Arial Narrow" panose="020B0606020202030204" pitchFamily="34" charset="0"/>
            </a:rPr>
            <a:t>Stakeholder consultation</a:t>
          </a:r>
        </a:p>
      </dsp:txBody>
      <dsp:txXfrm>
        <a:off x="5569612" y="1118336"/>
        <a:ext cx="786717" cy="498906"/>
      </dsp:txXfrm>
    </dsp:sp>
    <dsp:sp modelId="{31A39013-7227-45D1-9799-7446CB1AC879}">
      <dsp:nvSpPr>
        <dsp:cNvPr id="0" name=""/>
        <dsp:cNvSpPr/>
      </dsp:nvSpPr>
      <dsp:spPr>
        <a:xfrm>
          <a:off x="5986929" y="509714"/>
          <a:ext cx="1111950" cy="1111950"/>
        </a:xfrm>
        <a:prstGeom prst="circularArrow">
          <a:avLst>
            <a:gd name="adj1" fmla="val 3801"/>
            <a:gd name="adj2" fmla="val 475048"/>
            <a:gd name="adj3" fmla="val 19349441"/>
            <a:gd name="adj4" fmla="val 12575511"/>
            <a:gd name="adj5" fmla="val 4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7AD8A9-6D30-4695-8872-FA84AB8798B9}">
      <dsp:nvSpPr>
        <dsp:cNvPr id="0" name=""/>
        <dsp:cNvSpPr/>
      </dsp:nvSpPr>
      <dsp:spPr>
        <a:xfrm>
          <a:off x="5735814" y="813750"/>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Narrow" panose="020B0606020202030204" pitchFamily="34" charset="0"/>
            </a:rPr>
            <a:t>Multi Criteria Analysis</a:t>
          </a:r>
        </a:p>
      </dsp:txBody>
      <dsp:txXfrm>
        <a:off x="5744280" y="822216"/>
        <a:ext cx="709966" cy="272131"/>
      </dsp:txXfrm>
    </dsp:sp>
    <dsp:sp modelId="{C2372346-1AA5-417A-86E1-3958F69D9CAA}">
      <dsp:nvSpPr>
        <dsp:cNvPr id="0" name=""/>
        <dsp:cNvSpPr/>
      </dsp:nvSpPr>
      <dsp:spPr>
        <a:xfrm>
          <a:off x="6663983" y="958282"/>
          <a:ext cx="817761" cy="6744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355600">
            <a:lnSpc>
              <a:spcPct val="90000"/>
            </a:lnSpc>
            <a:spcBef>
              <a:spcPct val="0"/>
            </a:spcBef>
            <a:spcAft>
              <a:spcPct val="15000"/>
            </a:spcAft>
            <a:buChar char="•"/>
          </a:pPr>
          <a:r>
            <a:rPr lang="en-US" sz="800" kern="1200" dirty="0">
              <a:latin typeface="Arial Narrow" panose="020B0606020202030204" pitchFamily="34" charset="0"/>
            </a:rPr>
            <a:t>Sector of Hydropower</a:t>
          </a:r>
        </a:p>
        <a:p>
          <a:pPr marL="57150" lvl="1" indent="-57150" algn="l" defTabSz="355600">
            <a:lnSpc>
              <a:spcPct val="90000"/>
            </a:lnSpc>
            <a:spcBef>
              <a:spcPct val="0"/>
            </a:spcBef>
            <a:spcAft>
              <a:spcPct val="15000"/>
            </a:spcAft>
            <a:buChar char="•"/>
          </a:pPr>
          <a:r>
            <a:rPr lang="en-US" sz="800" kern="1200" dirty="0">
              <a:latin typeface="Arial Narrow" panose="020B0606020202030204" pitchFamily="34" charset="0"/>
            </a:rPr>
            <a:t>Sector of Agriculture</a:t>
          </a:r>
        </a:p>
      </dsp:txBody>
      <dsp:txXfrm>
        <a:off x="6679505" y="973804"/>
        <a:ext cx="786717" cy="498906"/>
      </dsp:txXfrm>
    </dsp:sp>
    <dsp:sp modelId="{AD723597-104B-4D8C-A354-C6409219B191}">
      <dsp:nvSpPr>
        <dsp:cNvPr id="0" name=""/>
        <dsp:cNvSpPr/>
      </dsp:nvSpPr>
      <dsp:spPr>
        <a:xfrm>
          <a:off x="6845708" y="1488232"/>
          <a:ext cx="726898" cy="2890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Sectoral FRM policies </a:t>
          </a:r>
          <a:endParaRPr lang="en-US" sz="800" kern="1200" dirty="0">
            <a:latin typeface="Arial Narrow" panose="020B0606020202030204" pitchFamily="34" charset="0"/>
          </a:endParaRPr>
        </a:p>
      </dsp:txBody>
      <dsp:txXfrm>
        <a:off x="6854174" y="1496698"/>
        <a:ext cx="709966" cy="27213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3193-A106-152A-D3A4-665FC75F6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01A6E-9CF9-D488-C0C1-832AF8DE7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58D934-92DC-AD0E-6813-5794438C8A9F}"/>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D1FB0250-F3E2-E138-BA4F-BA85E24F0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5479-6D7B-8221-B8A5-451446DA3B1E}"/>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210100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CE9A-61B9-90C9-A270-7DAA5858F0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75C3D-E626-D13B-4EFE-18779C629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33CFD-42D0-B615-B8D8-2D6E5FCF87F9}"/>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75AB8C93-22D6-E2F2-4EF3-F724D380A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BB013-ACAE-36AE-402F-C444716EDA8B}"/>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367234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FFC71B-7830-102B-4481-7A5016514D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00FB8-E5E2-ED19-760D-9CCC95BCBC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418FF-81D0-1BDC-4F9D-B7849A9970E5}"/>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57B7D3EF-995C-ED91-F40A-E9AA259C6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CFCF4-DCA9-396F-4EA2-3C70077894CA}"/>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12404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EFCE-AD94-9CC7-1952-172393AF5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DAF529-3547-057D-982E-23C42F4864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24B07-B126-DD93-04F8-3C83063A800E}"/>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8C5BC417-E027-11EE-B232-609698173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0E0CC-ED58-B502-A61B-E69E565A087D}"/>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70057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65E1-71D4-5886-B95A-09DFB18A44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DB9A0-C5B7-660B-0445-D4E4DB226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C2075A-7F33-2B76-E618-0C2DECD0D1C1}"/>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D3F2B67E-CE5E-1610-C65F-239A34C64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5D5A-4BE4-00D9-F309-1627E4C5FBF3}"/>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264522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18A1-00A3-995E-1947-445764D14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F5585-3276-9753-E44B-2DEEB3A374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4D3D53-2F89-E46D-2B02-D8CFEA079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A54A32-A0AD-9A78-50D4-A3CA048AAC9F}"/>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6" name="Footer Placeholder 5">
            <a:extLst>
              <a:ext uri="{FF2B5EF4-FFF2-40B4-BE49-F238E27FC236}">
                <a16:creationId xmlns:a16="http://schemas.microsoft.com/office/drawing/2014/main" id="{A0F3E574-1B4D-3EE3-8F5B-938512DB7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075FF-5AA5-DFE2-18FE-B33C64C9AB68}"/>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21160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7C9C-1225-36A1-725F-EEA822203D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886F7B-A1E0-DCB5-9F41-CEAF3D569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F8246-D6CC-09ED-E219-D6BA822EA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94670-E0F2-128A-598C-B1AAE9E3B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353161-198A-A8B4-2BBD-A88B8DE91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40B69-834C-D4BE-1286-949AFD5B1D6D}"/>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8" name="Footer Placeholder 7">
            <a:extLst>
              <a:ext uri="{FF2B5EF4-FFF2-40B4-BE49-F238E27FC236}">
                <a16:creationId xmlns:a16="http://schemas.microsoft.com/office/drawing/2014/main" id="{C36A2233-5B7E-15F5-EC7F-9575110F94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9A4A57-2FC4-3C8C-3E6D-2517F46A0F5A}"/>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1490698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EF05-037E-5BCD-0B8F-E8CBF1989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16451-8596-EFE8-D83D-844F5694852C}"/>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4" name="Footer Placeholder 3">
            <a:extLst>
              <a:ext uri="{FF2B5EF4-FFF2-40B4-BE49-F238E27FC236}">
                <a16:creationId xmlns:a16="http://schemas.microsoft.com/office/drawing/2014/main" id="{F6D8AA17-69B1-5890-35EC-5AF95C0ECA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03319-7E0F-BC98-C156-B029115A354A}"/>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308832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BCFE2F-9032-FB87-20F3-A69183C87535}"/>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3" name="Footer Placeholder 2">
            <a:extLst>
              <a:ext uri="{FF2B5EF4-FFF2-40B4-BE49-F238E27FC236}">
                <a16:creationId xmlns:a16="http://schemas.microsoft.com/office/drawing/2014/main" id="{63DC33D6-6216-29B5-0025-08DD40126F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D6EAA-426F-C38B-8793-5FEA44C25722}"/>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324677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2411-B671-2155-7AAD-4F1477F8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09CEC-A838-35D2-4103-DEC681B17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000489-A388-7173-50A3-8DB93A373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0DF76-E271-354B-64F4-97D1EE28F987}"/>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6" name="Footer Placeholder 5">
            <a:extLst>
              <a:ext uri="{FF2B5EF4-FFF2-40B4-BE49-F238E27FC236}">
                <a16:creationId xmlns:a16="http://schemas.microsoft.com/office/drawing/2014/main" id="{DD4D6D36-98C7-1D4A-65DC-18E971CB9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E2242-9664-81BA-3CEA-207A3B9A7660}"/>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284608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2B38-40CE-B1A1-36DC-7EDD82CBF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C9A98-2734-BC54-ADD6-8DDFF932C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B10D2-0A0F-975E-919B-149CF3FA4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97073-AC1B-2D17-A815-77658FFBECFA}"/>
              </a:ext>
            </a:extLst>
          </p:cNvPr>
          <p:cNvSpPr>
            <a:spLocks noGrp="1"/>
          </p:cNvSpPr>
          <p:nvPr>
            <p:ph type="dt" sz="half" idx="10"/>
          </p:nvPr>
        </p:nvSpPr>
        <p:spPr/>
        <p:txBody>
          <a:bodyPr/>
          <a:lstStyle/>
          <a:p>
            <a:fld id="{340937BF-C313-4C46-87E9-02F3DB260626}" type="datetimeFigureOut">
              <a:rPr lang="en-US" smtClean="0"/>
              <a:t>10/12/2023</a:t>
            </a:fld>
            <a:endParaRPr lang="en-US"/>
          </a:p>
        </p:txBody>
      </p:sp>
      <p:sp>
        <p:nvSpPr>
          <p:cNvPr id="6" name="Footer Placeholder 5">
            <a:extLst>
              <a:ext uri="{FF2B5EF4-FFF2-40B4-BE49-F238E27FC236}">
                <a16:creationId xmlns:a16="http://schemas.microsoft.com/office/drawing/2014/main" id="{41E81C54-0FCA-B584-84D0-A27ABA6DF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EECDF-0E36-8161-3C58-16C3A88F4272}"/>
              </a:ext>
            </a:extLst>
          </p:cNvPr>
          <p:cNvSpPr>
            <a:spLocks noGrp="1"/>
          </p:cNvSpPr>
          <p:nvPr>
            <p:ph type="sldNum" sz="quarter" idx="12"/>
          </p:nvPr>
        </p:nvSpPr>
        <p:spPr/>
        <p:txBody>
          <a:bodyPr/>
          <a:lstStyle/>
          <a:p>
            <a:fld id="{7FC65FEC-B66F-4BF0-B34D-405240FA4C12}" type="slidenum">
              <a:rPr lang="en-US" smtClean="0"/>
              <a:t>‹#›</a:t>
            </a:fld>
            <a:endParaRPr lang="en-US"/>
          </a:p>
        </p:txBody>
      </p:sp>
    </p:spTree>
    <p:extLst>
      <p:ext uri="{BB962C8B-B14F-4D97-AF65-F5344CB8AC3E}">
        <p14:creationId xmlns:p14="http://schemas.microsoft.com/office/powerpoint/2010/main" val="360142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02B57-6624-DE00-B5BD-79097D66A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40440-DA98-BB85-4A52-81C60E2FA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519DF-6F52-CE70-80F8-BE5C8F72EC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937BF-C313-4C46-87E9-02F3DB260626}" type="datetimeFigureOut">
              <a:rPr lang="en-US" smtClean="0"/>
              <a:t>10/12/2023</a:t>
            </a:fld>
            <a:endParaRPr lang="en-US"/>
          </a:p>
        </p:txBody>
      </p:sp>
      <p:sp>
        <p:nvSpPr>
          <p:cNvPr id="5" name="Footer Placeholder 4">
            <a:extLst>
              <a:ext uri="{FF2B5EF4-FFF2-40B4-BE49-F238E27FC236}">
                <a16:creationId xmlns:a16="http://schemas.microsoft.com/office/drawing/2014/main" id="{57BC4633-EFD2-C026-9E75-D6970EDB0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93485E-E9B5-783E-0EF7-B357F6BF0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65FEC-B66F-4BF0-B34D-405240FA4C12}" type="slidenum">
              <a:rPr lang="en-US" smtClean="0"/>
              <a:t>‹#›</a:t>
            </a:fld>
            <a:endParaRPr lang="en-US"/>
          </a:p>
        </p:txBody>
      </p:sp>
    </p:spTree>
    <p:extLst>
      <p:ext uri="{BB962C8B-B14F-4D97-AF65-F5344CB8AC3E}">
        <p14:creationId xmlns:p14="http://schemas.microsoft.com/office/powerpoint/2010/main" val="1359498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wm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3.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8.png"/><Relationship Id="rId5" Type="http://schemas.openxmlformats.org/officeDocument/2006/relationships/diagramColors" Target="../diagrams/colors3.xml"/><Relationship Id="rId10" Type="http://schemas.openxmlformats.org/officeDocument/2006/relationships/image" Target="../media/image7.png"/><Relationship Id="rId4" Type="http://schemas.openxmlformats.org/officeDocument/2006/relationships/diagramQuickStyle" Target="../diagrams/quickStyle3.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g"/><Relationship Id="rId7" Type="http://schemas.openxmlformats.org/officeDocument/2006/relationships/image" Target="../media/image29.jpe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2561254"/>
            <a:ext cx="11391900" cy="1130309"/>
          </a:xfrm>
          <a:prstGeom prst="rect">
            <a:avLst/>
          </a:prstGeom>
        </p:spPr>
        <p:txBody>
          <a:bodyPr wrap="square">
            <a:spAutoFit/>
          </a:bodyPr>
          <a:lstStyle/>
          <a:p>
            <a:pPr algn="ctr">
              <a:lnSpc>
                <a:spcPct val="150000"/>
              </a:lnSpc>
            </a:pPr>
            <a:r>
              <a:rPr lang="en-US" sz="2400"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a:t>
            </a:r>
          </a:p>
          <a:p>
            <a:pPr algn="ctr">
              <a:lnSpc>
                <a:spcPct val="150000"/>
              </a:lnSpc>
            </a:pPr>
            <a:r>
              <a:rPr lang="en-US" sz="2400" b="1" dirty="0">
                <a:latin typeface="Arial Narrow" panose="020B0606020202030204" pitchFamily="34" charset="0"/>
                <a:ea typeface="Calibri" panose="020F0502020204030204" pitchFamily="34" charset="0"/>
                <a:cs typeface="Times New Roman" panose="02020603050405020304" pitchFamily="18" charset="0"/>
              </a:rPr>
              <a:t>(AGRICULTURE AND ENERGY)</a:t>
            </a:r>
            <a:endParaRPr lang="en-US" sz="2400" dirty="0">
              <a:latin typeface="Arial Narrow" panose="020B0606020202030204" pitchFamily="34" charset="0"/>
            </a:endParaRPr>
          </a:p>
        </p:txBody>
      </p:sp>
      <p:sp>
        <p:nvSpPr>
          <p:cNvPr id="3" name="Rectangle 2"/>
          <p:cNvSpPr/>
          <p:nvPr/>
        </p:nvSpPr>
        <p:spPr>
          <a:xfrm>
            <a:off x="3371448" y="1256784"/>
            <a:ext cx="4942507" cy="369332"/>
          </a:xfrm>
          <a:prstGeom prst="rect">
            <a:avLst/>
          </a:prstGeom>
        </p:spPr>
        <p:txBody>
          <a:bodyPr wrap="none">
            <a:spAutoFit/>
          </a:bodyPr>
          <a:lstStyle/>
          <a:p>
            <a:r>
              <a:rPr lang="en-US" dirty="0">
                <a:latin typeface="Arial Narrow" panose="020B0606020202030204" pitchFamily="34" charset="0"/>
                <a:ea typeface="Calibri" panose="020F0502020204030204" pitchFamily="34" charset="0"/>
              </a:rPr>
              <a:t>Global Water Partnership – Mediterranean (GWP –</a:t>
            </a:r>
            <a:r>
              <a:rPr lang="en-US" spc="-45" dirty="0">
                <a:latin typeface="Arial Narrow" panose="020B0606020202030204" pitchFamily="34" charset="0"/>
                <a:ea typeface="Calibri" panose="020F0502020204030204" pitchFamily="34" charset="0"/>
              </a:rPr>
              <a:t> </a:t>
            </a:r>
            <a:r>
              <a:rPr lang="en-US" dirty="0">
                <a:latin typeface="Arial Narrow" panose="020B0606020202030204" pitchFamily="34" charset="0"/>
                <a:ea typeface="Calibri" panose="020F0502020204030204" pitchFamily="34" charset="0"/>
              </a:rPr>
              <a:t>Med)</a:t>
            </a:r>
            <a:endParaRPr lang="en-US" dirty="0">
              <a:latin typeface="Arial Narrow" panose="020B0606020202030204" pitchFamily="34" charset="0"/>
            </a:endParaRPr>
          </a:p>
        </p:txBody>
      </p:sp>
      <p:pic>
        <p:nvPicPr>
          <p:cNvPr id="4" name="Picture 3" descr="GWP Mediterranean - YouTube"/>
          <p:cNvPicPr/>
          <p:nvPr/>
        </p:nvPicPr>
        <p:blipFill rotWithShape="1">
          <a:blip r:embed="rId2" cstate="print">
            <a:extLst>
              <a:ext uri="{28A0092B-C50C-407E-A947-70E740481C1C}">
                <a14:useLocalDpi xmlns:a14="http://schemas.microsoft.com/office/drawing/2010/main" val="0"/>
              </a:ext>
            </a:extLst>
          </a:blip>
          <a:srcRect t="37494" b="38459"/>
          <a:stretch/>
        </p:blipFill>
        <p:spPr bwMode="auto">
          <a:xfrm>
            <a:off x="4554855" y="561975"/>
            <a:ext cx="2561590" cy="615950"/>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720725" y="4546482"/>
            <a:ext cx="10775950" cy="646331"/>
          </a:xfrm>
          <a:prstGeom prst="rect">
            <a:avLst/>
          </a:prstGeom>
        </p:spPr>
        <p:txBody>
          <a:bodyPr wrap="square">
            <a:spAutoFit/>
          </a:bodyPr>
          <a:lstStyle/>
          <a:p>
            <a:pPr algn="ctr"/>
            <a:r>
              <a:rPr lang="en-US" dirty="0">
                <a:latin typeface="Arial Narrow" panose="020B0606020202030204" pitchFamily="34" charset="0"/>
                <a:ea typeface="Calibri" panose="020F0502020204030204" pitchFamily="34" charset="0"/>
              </a:rPr>
              <a:t>In the framework of the: “The Integrated Climate-Resilient Transboundary Flood Risk Management in the Drin River Basin in the Western Balkans” (Drin FRM Project)</a:t>
            </a:r>
            <a:endParaRPr lang="en-US" dirty="0">
              <a:latin typeface="Arial Narrow" panose="020B0606020202030204" pitchFamily="34" charset="0"/>
            </a:endParaRPr>
          </a:p>
        </p:txBody>
      </p:sp>
      <p:sp>
        <p:nvSpPr>
          <p:cNvPr id="6" name="Rectangle 5"/>
          <p:cNvSpPr/>
          <p:nvPr/>
        </p:nvSpPr>
        <p:spPr>
          <a:xfrm>
            <a:off x="4815746" y="5893843"/>
            <a:ext cx="2355132" cy="307777"/>
          </a:xfrm>
          <a:prstGeom prst="rect">
            <a:avLst/>
          </a:prstGeom>
        </p:spPr>
        <p:txBody>
          <a:bodyPr wrap="none">
            <a:spAutoFit/>
          </a:bodyPr>
          <a:lstStyle/>
          <a:p>
            <a:r>
              <a:rPr lang="en-US" sz="1400" dirty="0" err="1">
                <a:latin typeface="Arial Narrow" panose="020B0606020202030204" pitchFamily="34" charset="0"/>
                <a:ea typeface="Times New Roman" panose="02020603050405020304" pitchFamily="18" charset="0"/>
              </a:rPr>
              <a:t>Pointpro</a:t>
            </a:r>
            <a:r>
              <a:rPr lang="en-US" sz="1400" dirty="0">
                <a:latin typeface="Arial Narrow" panose="020B0606020202030204" pitchFamily="34" charset="0"/>
                <a:ea typeface="Times New Roman" panose="02020603050405020304" pitchFamily="18" charset="0"/>
              </a:rPr>
              <a:t> Consulting, 12 </a:t>
            </a:r>
            <a:r>
              <a:rPr lang="en-US" sz="1400" dirty="0">
                <a:latin typeface="Arial Narrow" panose="020B0606020202030204" pitchFamily="34" charset="0"/>
                <a:ea typeface="Calibri" panose="020F0502020204030204" pitchFamily="34" charset="0"/>
              </a:rPr>
              <a:t>Oct 2023</a:t>
            </a:r>
            <a:endParaRPr lang="en-US" sz="1400" dirty="0">
              <a:latin typeface="Arial Narrow" panose="020B0606020202030204" pitchFamily="34" charset="0"/>
            </a:endParaRPr>
          </a:p>
        </p:txBody>
      </p:sp>
      <p:pic>
        <p:nvPicPr>
          <p:cNvPr id="9" name="image2.jpeg"/>
          <p:cNvPicPr/>
          <p:nvPr/>
        </p:nvPicPr>
        <p:blipFill>
          <a:blip r:embed="rId3" cstate="print"/>
          <a:stretch>
            <a:fillRect/>
          </a:stretch>
        </p:blipFill>
        <p:spPr>
          <a:xfrm>
            <a:off x="5494972" y="6293863"/>
            <a:ext cx="681355" cy="381000"/>
          </a:xfrm>
          <a:prstGeom prst="rect">
            <a:avLst/>
          </a:prstGeom>
        </p:spPr>
      </p:pic>
    </p:spTree>
    <p:extLst>
      <p:ext uri="{BB962C8B-B14F-4D97-AF65-F5344CB8AC3E}">
        <p14:creationId xmlns:p14="http://schemas.microsoft.com/office/powerpoint/2010/main" val="316063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9A31E-5007-51B2-068B-3C0A281EE1D9}"/>
              </a:ext>
            </a:extLst>
          </p:cNvPr>
          <p:cNvSpPr txBox="1"/>
          <p:nvPr/>
        </p:nvSpPr>
        <p:spPr>
          <a:xfrm>
            <a:off x="436227" y="1910764"/>
            <a:ext cx="5493165" cy="261610"/>
          </a:xfrm>
          <a:prstGeom prst="rect">
            <a:avLst/>
          </a:prstGeom>
          <a:noFill/>
        </p:spPr>
        <p:txBody>
          <a:bodyPr wrap="square">
            <a:spAutoFit/>
          </a:bodyPr>
          <a:lstStyle/>
          <a:p>
            <a:pPr algn="ctr"/>
            <a:r>
              <a:rPr lang="en-US" sz="1100" dirty="0">
                <a:latin typeface="Arial Narrow" panose="020B0606020202030204" pitchFamily="34" charset="0"/>
              </a:rPr>
              <a:t>The proposed methodology was applied in the Albanian part of the Project area !</a:t>
            </a:r>
          </a:p>
        </p:txBody>
      </p:sp>
      <p:sp>
        <p:nvSpPr>
          <p:cNvPr id="5" name="TextBox 4">
            <a:extLst>
              <a:ext uri="{FF2B5EF4-FFF2-40B4-BE49-F238E27FC236}">
                <a16:creationId xmlns:a16="http://schemas.microsoft.com/office/drawing/2014/main" id="{46CC4689-44C6-6F97-7CBC-1F15E843D46F}"/>
              </a:ext>
            </a:extLst>
          </p:cNvPr>
          <p:cNvSpPr txBox="1"/>
          <p:nvPr/>
        </p:nvSpPr>
        <p:spPr>
          <a:xfrm>
            <a:off x="121300" y="1020437"/>
            <a:ext cx="6866786" cy="707886"/>
          </a:xfrm>
          <a:prstGeom prst="rect">
            <a:avLst/>
          </a:prstGeom>
          <a:noFill/>
        </p:spPr>
        <p:txBody>
          <a:bodyPr wrap="square">
            <a:spAutoFit/>
          </a:bodyPr>
          <a:lstStyle/>
          <a:p>
            <a:pPr>
              <a:lnSpc>
                <a:spcPct val="200000"/>
              </a:lnSpc>
            </a:pPr>
            <a:r>
              <a:rPr lang="en-US" sz="1000" dirty="0">
                <a:latin typeface="Arial Narrow" panose="020B0606020202030204" pitchFamily="34" charset="0"/>
              </a:rPr>
              <a:t>      </a:t>
            </a:r>
            <a:r>
              <a:rPr lang="en-US" sz="1000" b="1" dirty="0">
                <a:solidFill>
                  <a:schemeClr val="accent1"/>
                </a:solidFill>
                <a:latin typeface="Arial Narrow" panose="020B0606020202030204" pitchFamily="34" charset="0"/>
              </a:rPr>
              <a:t>WORKING SCENARIOS </a:t>
            </a:r>
            <a:r>
              <a:rPr lang="en-US" sz="1000" dirty="0">
                <a:latin typeface="Arial Narrow" panose="020B0606020202030204" pitchFamily="34" charset="0"/>
              </a:rPr>
              <a:t>- test the flood protection capacity of the reservoir and its impact on energy production</a:t>
            </a:r>
          </a:p>
          <a:p>
            <a:pPr marL="171450" indent="-171450">
              <a:lnSpc>
                <a:spcPct val="200000"/>
              </a:lnSpc>
              <a:buFont typeface="Arial" panose="020B0604020202020204" pitchFamily="34" charset="0"/>
              <a:buChar char="•"/>
            </a:pPr>
            <a:r>
              <a:rPr lang="en-US" sz="1000" dirty="0">
                <a:latin typeface="Arial Narrow" panose="020B0606020202030204" pitchFamily="34" charset="0"/>
              </a:rPr>
              <a:t>Keep flood reserved volume - constant storage during the whole year or seasonal reservoir guide curve</a:t>
            </a:r>
          </a:p>
        </p:txBody>
      </p:sp>
      <p:pic>
        <p:nvPicPr>
          <p:cNvPr id="9" name="Picture 8">
            <a:extLst>
              <a:ext uri="{FF2B5EF4-FFF2-40B4-BE49-F238E27FC236}">
                <a16:creationId xmlns:a16="http://schemas.microsoft.com/office/drawing/2014/main" id="{260120EC-AF0D-A843-C49E-1E344A56E767}"/>
              </a:ext>
            </a:extLst>
          </p:cNvPr>
          <p:cNvPicPr>
            <a:picLocks noChangeAspect="1"/>
          </p:cNvPicPr>
          <p:nvPr/>
        </p:nvPicPr>
        <p:blipFill rotWithShape="1">
          <a:blip r:embed="rId2">
            <a:extLst>
              <a:ext uri="{28A0092B-C50C-407E-A947-70E740481C1C}">
                <a14:useLocalDpi xmlns:a14="http://schemas.microsoft.com/office/drawing/2010/main" val="0"/>
              </a:ext>
            </a:extLst>
          </a:blip>
          <a:srcRect t="35229" b="3975"/>
          <a:stretch/>
        </p:blipFill>
        <p:spPr>
          <a:xfrm>
            <a:off x="2782821" y="2219299"/>
            <a:ext cx="3313179" cy="2014252"/>
          </a:xfrm>
          <a:prstGeom prst="rect">
            <a:avLst/>
          </a:prstGeom>
        </p:spPr>
      </p:pic>
      <p:pic>
        <p:nvPicPr>
          <p:cNvPr id="11" name="Picture 10">
            <a:extLst>
              <a:ext uri="{FF2B5EF4-FFF2-40B4-BE49-F238E27FC236}">
                <a16:creationId xmlns:a16="http://schemas.microsoft.com/office/drawing/2014/main" id="{F1C4D705-0FB6-6490-E96E-EDF6772FDC9D}"/>
              </a:ext>
            </a:extLst>
          </p:cNvPr>
          <p:cNvPicPr>
            <a:picLocks noChangeAspect="1"/>
          </p:cNvPicPr>
          <p:nvPr/>
        </p:nvPicPr>
        <p:blipFill rotWithShape="1">
          <a:blip r:embed="rId3">
            <a:extLst>
              <a:ext uri="{28A0092B-C50C-407E-A947-70E740481C1C}">
                <a14:useLocalDpi xmlns:a14="http://schemas.microsoft.com/office/drawing/2010/main" val="0"/>
              </a:ext>
            </a:extLst>
          </a:blip>
          <a:srcRect l="818"/>
          <a:stretch/>
        </p:blipFill>
        <p:spPr>
          <a:xfrm>
            <a:off x="436227" y="2231098"/>
            <a:ext cx="2197484" cy="1912962"/>
          </a:xfrm>
          <a:prstGeom prst="rect">
            <a:avLst/>
          </a:prstGeom>
        </p:spPr>
      </p:pic>
      <p:pic>
        <p:nvPicPr>
          <p:cNvPr id="17" name="Picture 16">
            <a:extLst>
              <a:ext uri="{FF2B5EF4-FFF2-40B4-BE49-F238E27FC236}">
                <a16:creationId xmlns:a16="http://schemas.microsoft.com/office/drawing/2014/main" id="{06FEB4C0-08A0-AC20-10DD-0DE75CF36DFC}"/>
              </a:ext>
            </a:extLst>
          </p:cNvPr>
          <p:cNvPicPr>
            <a:picLocks noChangeAspect="1"/>
          </p:cNvPicPr>
          <p:nvPr/>
        </p:nvPicPr>
        <p:blipFill rotWithShape="1">
          <a:blip r:embed="rId4">
            <a:extLst>
              <a:ext uri="{28A0092B-C50C-407E-A947-70E740481C1C}">
                <a14:useLocalDpi xmlns:a14="http://schemas.microsoft.com/office/drawing/2010/main" val="0"/>
              </a:ext>
            </a:extLst>
          </a:blip>
          <a:srcRect l="42867" t="4243" r="42683" b="4052"/>
          <a:stretch/>
        </p:blipFill>
        <p:spPr>
          <a:xfrm rot="16200000">
            <a:off x="2587974" y="2315836"/>
            <a:ext cx="1761745" cy="6065240"/>
          </a:xfrm>
          <a:prstGeom prst="rect">
            <a:avLst/>
          </a:prstGeom>
        </p:spPr>
      </p:pic>
      <p:sp>
        <p:nvSpPr>
          <p:cNvPr id="18" name="TextBox 17">
            <a:extLst>
              <a:ext uri="{FF2B5EF4-FFF2-40B4-BE49-F238E27FC236}">
                <a16:creationId xmlns:a16="http://schemas.microsoft.com/office/drawing/2014/main" id="{10AFEB37-724D-F855-FDF5-7E33AD8D757B}"/>
              </a:ext>
            </a:extLst>
          </p:cNvPr>
          <p:cNvSpPr txBox="1"/>
          <p:nvPr/>
        </p:nvSpPr>
        <p:spPr>
          <a:xfrm>
            <a:off x="436226" y="6308464"/>
            <a:ext cx="5998130" cy="261610"/>
          </a:xfrm>
          <a:prstGeom prst="rect">
            <a:avLst/>
          </a:prstGeom>
          <a:noFill/>
        </p:spPr>
        <p:txBody>
          <a:bodyPr wrap="square">
            <a:spAutoFit/>
          </a:bodyPr>
          <a:lstStyle/>
          <a:p>
            <a:pPr algn="ctr"/>
            <a:r>
              <a:rPr lang="en-US" sz="1100" dirty="0">
                <a:latin typeface="Arial Narrow" panose="020B0606020202030204" pitchFamily="34" charset="0"/>
              </a:rPr>
              <a:t>Cascade reservoir simulation model</a:t>
            </a:r>
          </a:p>
        </p:txBody>
      </p:sp>
      <p:sp>
        <p:nvSpPr>
          <p:cNvPr id="6" name="Callout: Line 5">
            <a:extLst>
              <a:ext uri="{FF2B5EF4-FFF2-40B4-BE49-F238E27FC236}">
                <a16:creationId xmlns:a16="http://schemas.microsoft.com/office/drawing/2014/main" id="{90B2A93B-10A6-9C7B-57BB-B083F5BA44D6}"/>
              </a:ext>
            </a:extLst>
          </p:cNvPr>
          <p:cNvSpPr/>
          <p:nvPr/>
        </p:nvSpPr>
        <p:spPr>
          <a:xfrm>
            <a:off x="1316640" y="5055548"/>
            <a:ext cx="730274" cy="246221"/>
          </a:xfrm>
          <a:prstGeom prst="borderCallout1">
            <a:avLst>
              <a:gd name="adj1" fmla="val 18750"/>
              <a:gd name="adj2" fmla="val 107690"/>
              <a:gd name="adj3" fmla="val 99539"/>
              <a:gd name="adj4" fmla="val 15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EB0D84-8C31-62DB-3B0F-F3405CC6A10D}"/>
              </a:ext>
            </a:extLst>
          </p:cNvPr>
          <p:cNvSpPr txBox="1"/>
          <p:nvPr/>
        </p:nvSpPr>
        <p:spPr>
          <a:xfrm>
            <a:off x="1009730" y="5052535"/>
            <a:ext cx="1407954" cy="246221"/>
          </a:xfrm>
          <a:prstGeom prst="rect">
            <a:avLst/>
          </a:prstGeom>
          <a:noFill/>
        </p:spPr>
        <p:txBody>
          <a:bodyPr wrap="square">
            <a:spAutoFit/>
          </a:bodyPr>
          <a:lstStyle/>
          <a:p>
            <a:pPr algn="ctr"/>
            <a:r>
              <a:rPr lang="en-US" sz="1000" dirty="0" err="1">
                <a:solidFill>
                  <a:schemeClr val="bg1"/>
                </a:solidFill>
                <a:latin typeface="Calibri" panose="020F0502020204030204" pitchFamily="34" charset="0"/>
              </a:rPr>
              <a:t>Fierza</a:t>
            </a:r>
            <a:r>
              <a:rPr lang="en-US" sz="1000" dirty="0">
                <a:solidFill>
                  <a:schemeClr val="bg1"/>
                </a:solidFill>
                <a:latin typeface="Calibri" panose="020F0502020204030204" pitchFamily="34" charset="0"/>
              </a:rPr>
              <a:t> HPP</a:t>
            </a:r>
          </a:p>
        </p:txBody>
      </p:sp>
      <p:sp>
        <p:nvSpPr>
          <p:cNvPr id="8" name="Callout: Line 7">
            <a:extLst>
              <a:ext uri="{FF2B5EF4-FFF2-40B4-BE49-F238E27FC236}">
                <a16:creationId xmlns:a16="http://schemas.microsoft.com/office/drawing/2014/main" id="{03387197-8074-7418-E7DE-CC1A266D2719}"/>
              </a:ext>
            </a:extLst>
          </p:cNvPr>
          <p:cNvSpPr/>
          <p:nvPr/>
        </p:nvSpPr>
        <p:spPr>
          <a:xfrm>
            <a:off x="2052547" y="4612330"/>
            <a:ext cx="730274" cy="246221"/>
          </a:xfrm>
          <a:prstGeom prst="borderCallout1">
            <a:avLst>
              <a:gd name="adj1" fmla="val 18750"/>
              <a:gd name="adj2" fmla="val 107690"/>
              <a:gd name="adj3" fmla="val 307372"/>
              <a:gd name="adj4" fmla="val 1316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3A3C7A-BC2F-7127-6B0D-F2D91978995F}"/>
              </a:ext>
            </a:extLst>
          </p:cNvPr>
          <p:cNvSpPr txBox="1"/>
          <p:nvPr/>
        </p:nvSpPr>
        <p:spPr>
          <a:xfrm>
            <a:off x="1713707" y="4614579"/>
            <a:ext cx="1407954" cy="246221"/>
          </a:xfrm>
          <a:prstGeom prst="rect">
            <a:avLst/>
          </a:prstGeom>
          <a:noFill/>
        </p:spPr>
        <p:txBody>
          <a:bodyPr wrap="square">
            <a:spAutoFit/>
          </a:bodyPr>
          <a:lstStyle/>
          <a:p>
            <a:pPr algn="ctr"/>
            <a:r>
              <a:rPr lang="en-US" sz="1000" dirty="0" err="1">
                <a:solidFill>
                  <a:schemeClr val="bg1"/>
                </a:solidFill>
                <a:latin typeface="Calibri" panose="020F0502020204030204" pitchFamily="34" charset="0"/>
              </a:rPr>
              <a:t>Koman</a:t>
            </a:r>
            <a:r>
              <a:rPr lang="en-US" sz="1000" dirty="0">
                <a:solidFill>
                  <a:schemeClr val="bg1"/>
                </a:solidFill>
                <a:latin typeface="Calibri" panose="020F0502020204030204" pitchFamily="34" charset="0"/>
              </a:rPr>
              <a:t> HPP</a:t>
            </a:r>
          </a:p>
        </p:txBody>
      </p:sp>
      <p:sp>
        <p:nvSpPr>
          <p:cNvPr id="13" name="Callout: Line 12">
            <a:extLst>
              <a:ext uri="{FF2B5EF4-FFF2-40B4-BE49-F238E27FC236}">
                <a16:creationId xmlns:a16="http://schemas.microsoft.com/office/drawing/2014/main" id="{D4DA4654-39FF-B00F-4557-C89F44E60878}"/>
              </a:ext>
            </a:extLst>
          </p:cNvPr>
          <p:cNvSpPr/>
          <p:nvPr/>
        </p:nvSpPr>
        <p:spPr>
          <a:xfrm>
            <a:off x="3709135" y="4612329"/>
            <a:ext cx="879643" cy="246221"/>
          </a:xfrm>
          <a:prstGeom prst="borderCallout1">
            <a:avLst>
              <a:gd name="adj1" fmla="val 25564"/>
              <a:gd name="adj2" fmla="val -6036"/>
              <a:gd name="adj3" fmla="val 290336"/>
              <a:gd name="adj4" fmla="val -22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59E164-9E85-2545-7EF9-4C24CC65A040}"/>
              </a:ext>
            </a:extLst>
          </p:cNvPr>
          <p:cNvSpPr txBox="1"/>
          <p:nvPr/>
        </p:nvSpPr>
        <p:spPr>
          <a:xfrm>
            <a:off x="3460501" y="4612329"/>
            <a:ext cx="1407954" cy="246221"/>
          </a:xfrm>
          <a:prstGeom prst="rect">
            <a:avLst/>
          </a:prstGeom>
          <a:noFill/>
        </p:spPr>
        <p:txBody>
          <a:bodyPr wrap="square">
            <a:spAutoFit/>
          </a:bodyPr>
          <a:lstStyle/>
          <a:p>
            <a:pPr algn="ctr"/>
            <a:r>
              <a:rPr lang="en-US" sz="1000" dirty="0" err="1">
                <a:solidFill>
                  <a:schemeClr val="bg1"/>
                </a:solidFill>
                <a:latin typeface="Calibri" panose="020F0502020204030204" pitchFamily="34" charset="0"/>
              </a:rPr>
              <a:t>Vau</a:t>
            </a:r>
            <a:r>
              <a:rPr lang="en-US" sz="1000" dirty="0">
                <a:solidFill>
                  <a:schemeClr val="bg1"/>
                </a:solidFill>
                <a:latin typeface="Calibri" panose="020F0502020204030204" pitchFamily="34" charset="0"/>
              </a:rPr>
              <a:t> </a:t>
            </a:r>
            <a:r>
              <a:rPr lang="en-US" sz="1000" dirty="0" err="1">
                <a:solidFill>
                  <a:schemeClr val="bg1"/>
                </a:solidFill>
                <a:latin typeface="Calibri" panose="020F0502020204030204" pitchFamily="34" charset="0"/>
              </a:rPr>
              <a:t>i</a:t>
            </a:r>
            <a:r>
              <a:rPr lang="en-US" sz="1000" dirty="0">
                <a:solidFill>
                  <a:schemeClr val="bg1"/>
                </a:solidFill>
                <a:latin typeface="Calibri" panose="020F0502020204030204" pitchFamily="34" charset="0"/>
              </a:rPr>
              <a:t> </a:t>
            </a:r>
            <a:r>
              <a:rPr lang="en-US" sz="1000" dirty="0" err="1">
                <a:solidFill>
                  <a:schemeClr val="bg1"/>
                </a:solidFill>
                <a:latin typeface="Calibri" panose="020F0502020204030204" pitchFamily="34" charset="0"/>
              </a:rPr>
              <a:t>Dejes</a:t>
            </a:r>
            <a:r>
              <a:rPr lang="en-US" sz="1000" dirty="0">
                <a:solidFill>
                  <a:schemeClr val="bg1"/>
                </a:solidFill>
                <a:latin typeface="Calibri" panose="020F0502020204030204" pitchFamily="34" charset="0"/>
              </a:rPr>
              <a:t> HPP</a:t>
            </a:r>
          </a:p>
        </p:txBody>
      </p:sp>
      <p:sp>
        <p:nvSpPr>
          <p:cNvPr id="16" name="TextBox 15">
            <a:extLst>
              <a:ext uri="{FF2B5EF4-FFF2-40B4-BE49-F238E27FC236}">
                <a16:creationId xmlns:a16="http://schemas.microsoft.com/office/drawing/2014/main" id="{17BE76D0-B2A2-6B13-C9BD-57E210F9F0A4}"/>
              </a:ext>
            </a:extLst>
          </p:cNvPr>
          <p:cNvSpPr txBox="1"/>
          <p:nvPr/>
        </p:nvSpPr>
        <p:spPr>
          <a:xfrm>
            <a:off x="7544711" y="903828"/>
            <a:ext cx="4379389" cy="261610"/>
          </a:xfrm>
          <a:prstGeom prst="rect">
            <a:avLst/>
          </a:prstGeom>
          <a:noFill/>
        </p:spPr>
        <p:txBody>
          <a:bodyPr wrap="square">
            <a:spAutoFit/>
          </a:bodyPr>
          <a:lstStyle/>
          <a:p>
            <a:pPr algn="ctr"/>
            <a:r>
              <a:rPr lang="en-US" sz="1100" dirty="0">
                <a:latin typeface="Arial Narrow" panose="020B0606020202030204" pitchFamily="34" charset="0"/>
              </a:rPr>
              <a:t>The model was Calibrated using average annual values </a:t>
            </a:r>
          </a:p>
        </p:txBody>
      </p:sp>
      <p:pic>
        <p:nvPicPr>
          <p:cNvPr id="27" name="Picture 26">
            <a:extLst>
              <a:ext uri="{FF2B5EF4-FFF2-40B4-BE49-F238E27FC236}">
                <a16:creationId xmlns:a16="http://schemas.microsoft.com/office/drawing/2014/main" id="{A9A744BD-3B40-2630-DBF0-6A21F057AF75}"/>
              </a:ext>
            </a:extLst>
          </p:cNvPr>
          <p:cNvPicPr>
            <a:picLocks noChangeAspect="1"/>
          </p:cNvPicPr>
          <p:nvPr/>
        </p:nvPicPr>
        <p:blipFill>
          <a:blip r:embed="rId5"/>
          <a:stretch>
            <a:fillRect/>
          </a:stretch>
        </p:blipFill>
        <p:spPr>
          <a:xfrm>
            <a:off x="7153265" y="3194801"/>
            <a:ext cx="4744953" cy="1417528"/>
          </a:xfrm>
          <a:prstGeom prst="rect">
            <a:avLst/>
          </a:prstGeom>
        </p:spPr>
      </p:pic>
      <p:pic>
        <p:nvPicPr>
          <p:cNvPr id="28" name="Picture 27">
            <a:extLst>
              <a:ext uri="{FF2B5EF4-FFF2-40B4-BE49-F238E27FC236}">
                <a16:creationId xmlns:a16="http://schemas.microsoft.com/office/drawing/2014/main" id="{DADD6EF4-A7DA-CEA6-F620-7BB34453D45B}"/>
              </a:ext>
            </a:extLst>
          </p:cNvPr>
          <p:cNvPicPr>
            <a:picLocks noChangeAspect="1"/>
          </p:cNvPicPr>
          <p:nvPr/>
        </p:nvPicPr>
        <p:blipFill>
          <a:blip r:embed="rId6"/>
          <a:stretch>
            <a:fillRect/>
          </a:stretch>
        </p:blipFill>
        <p:spPr>
          <a:xfrm>
            <a:off x="7179147" y="1209011"/>
            <a:ext cx="4761700" cy="1780074"/>
          </a:xfrm>
          <a:prstGeom prst="rect">
            <a:avLst/>
          </a:prstGeom>
        </p:spPr>
      </p:pic>
      <p:sp>
        <p:nvSpPr>
          <p:cNvPr id="21" name="Rectangle 20"/>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22" name="Rectangle 21"/>
          <p:cNvSpPr/>
          <p:nvPr/>
        </p:nvSpPr>
        <p:spPr>
          <a:xfrm>
            <a:off x="2330450" y="42365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p:txBody>
      </p:sp>
      <p:pic>
        <p:nvPicPr>
          <p:cNvPr id="2" name="Picture 1"/>
          <p:cNvPicPr>
            <a:picLocks noChangeAspect="1"/>
          </p:cNvPicPr>
          <p:nvPr/>
        </p:nvPicPr>
        <p:blipFill>
          <a:blip r:embed="rId7"/>
          <a:stretch>
            <a:fillRect/>
          </a:stretch>
        </p:blipFill>
        <p:spPr>
          <a:xfrm>
            <a:off x="7544711" y="4735439"/>
            <a:ext cx="4215652" cy="2052783"/>
          </a:xfrm>
          <a:prstGeom prst="rect">
            <a:avLst/>
          </a:prstGeom>
        </p:spPr>
      </p:pic>
    </p:spTree>
    <p:extLst>
      <p:ext uri="{BB962C8B-B14F-4D97-AF65-F5344CB8AC3E}">
        <p14:creationId xmlns:p14="http://schemas.microsoft.com/office/powerpoint/2010/main" val="34948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3" name="Rectangle 2"/>
          <p:cNvSpPr/>
          <p:nvPr/>
        </p:nvSpPr>
        <p:spPr>
          <a:xfrm>
            <a:off x="2222500" y="531602"/>
            <a:ext cx="7124700" cy="646331"/>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a:p>
            <a:pPr algn="ctr"/>
            <a:r>
              <a:rPr lang="en-US" dirty="0">
                <a:solidFill>
                  <a:srgbClr val="7030A0"/>
                </a:solidFill>
                <a:latin typeface="Arial Narrow" panose="020B0606020202030204" pitchFamily="34" charset="0"/>
                <a:ea typeface="Calibri" panose="020F0502020204030204" pitchFamily="34" charset="0"/>
              </a:rPr>
              <a:t>NEXT STEPS</a:t>
            </a:r>
          </a:p>
        </p:txBody>
      </p:sp>
      <p:sp>
        <p:nvSpPr>
          <p:cNvPr id="4" name="Rectangle 3"/>
          <p:cNvSpPr/>
          <p:nvPr/>
        </p:nvSpPr>
        <p:spPr>
          <a:xfrm>
            <a:off x="256921" y="1472769"/>
            <a:ext cx="6128145" cy="4801314"/>
          </a:xfrm>
          <a:prstGeom prst="rect">
            <a:avLst/>
          </a:prstGeom>
        </p:spPr>
        <p:txBody>
          <a:bodyPr wrap="square">
            <a:spAutoFit/>
          </a:bodyPr>
          <a:lstStyle/>
          <a:p>
            <a:pPr marL="285750" indent="-285750">
              <a:buFont typeface="Wingdings" panose="05000000000000000000" pitchFamily="2" charset="2"/>
              <a:buChar char="ü"/>
            </a:pPr>
            <a:r>
              <a:rPr lang="en-US" dirty="0">
                <a:latin typeface="Arial Narrow" panose="020B0606020202030204" pitchFamily="34" charset="0"/>
              </a:rPr>
              <a:t>Introducing conditional probability (temporal scale, elevation, </a:t>
            </a:r>
            <a:r>
              <a:rPr lang="en-US" dirty="0" err="1">
                <a:latin typeface="Arial Narrow" panose="020B0606020202030204" pitchFamily="34" charset="0"/>
              </a:rPr>
              <a:t>Qmax</a:t>
            </a:r>
            <a:r>
              <a:rPr lang="en-US" dirty="0">
                <a:latin typeface="Arial Narrow" panose="020B0606020202030204" pitchFamily="34" charset="0"/>
              </a:rPr>
              <a:t>) </a:t>
            </a:r>
          </a:p>
          <a:p>
            <a:pPr marL="285750" indent="-285750">
              <a:buFont typeface="Wingdings" panose="05000000000000000000" pitchFamily="2" charset="2"/>
              <a:buChar char="ü"/>
            </a:pPr>
            <a:endParaRPr lang="en-US"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Analysis of the impact of potential flood-smart operations in NMK on the management of the Albanian Drin Cascade</a:t>
            </a:r>
          </a:p>
          <a:p>
            <a:pPr marL="285750" indent="-285750">
              <a:buFont typeface="Wingdings" panose="05000000000000000000" pitchFamily="2" charset="2"/>
              <a:buChar char="ü"/>
            </a:pPr>
            <a:endParaRPr lang="mk-MK"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Analysis of the impact of flood-smart operations on the reduction of produced energy</a:t>
            </a:r>
          </a:p>
          <a:p>
            <a:pPr marL="285750" indent="-285750">
              <a:buFont typeface="Wingdings" panose="05000000000000000000" pitchFamily="2" charset="2"/>
              <a:buChar char="ü"/>
            </a:pPr>
            <a:endParaRPr lang="en-US"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Analysis of the CC impact on potential future energy production</a:t>
            </a:r>
          </a:p>
          <a:p>
            <a:pPr marL="285750" indent="-285750">
              <a:buFont typeface="Wingdings" panose="05000000000000000000" pitchFamily="2" charset="2"/>
              <a:buChar char="ü"/>
            </a:pPr>
            <a:endParaRPr lang="en-US"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Analysis of the impact of flood-smart operations on flood risk reduction</a:t>
            </a:r>
          </a:p>
          <a:p>
            <a:pPr marL="285750" indent="-285750">
              <a:buFont typeface="Wingdings" panose="05000000000000000000" pitchFamily="2" charset="2"/>
              <a:buChar char="ü"/>
            </a:pPr>
            <a:endParaRPr lang="en-US"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Analysis of the impact of flood-smart operations on the reduction of flood damage</a:t>
            </a:r>
          </a:p>
          <a:p>
            <a:pPr marL="285750" indent="-285750">
              <a:buFont typeface="Wingdings" panose="05000000000000000000" pitchFamily="2" charset="2"/>
              <a:buChar char="ü"/>
            </a:pPr>
            <a:endParaRPr lang="en-US" dirty="0">
              <a:latin typeface="Arial Narrow" panose="020B0606020202030204" pitchFamily="34" charset="0"/>
            </a:endParaRPr>
          </a:p>
          <a:p>
            <a:pPr marL="285750" indent="-285750">
              <a:buFont typeface="Wingdings" panose="05000000000000000000" pitchFamily="2" charset="2"/>
              <a:buChar char="ü"/>
            </a:pPr>
            <a:r>
              <a:rPr lang="en-US" dirty="0">
                <a:latin typeface="Arial Narrow" panose="020B0606020202030204" pitchFamily="34" charset="0"/>
              </a:rPr>
              <a:t>Economic analysis of possible benefits and losses</a:t>
            </a:r>
            <a:endParaRPr lang="mk-MK" dirty="0">
              <a:solidFill>
                <a:srgbClr val="7030A0"/>
              </a:solidFill>
              <a:latin typeface="Arial Narrow" panose="020B0606020202030204" pitchFamily="34" charset="0"/>
            </a:endParaRPr>
          </a:p>
        </p:txBody>
      </p:sp>
      <p:pic>
        <p:nvPicPr>
          <p:cNvPr id="5" name="Picture 4"/>
          <p:cNvPicPr>
            <a:picLocks noChangeAspect="1"/>
          </p:cNvPicPr>
          <p:nvPr/>
        </p:nvPicPr>
        <p:blipFill>
          <a:blip r:embed="rId2"/>
          <a:stretch>
            <a:fillRect/>
          </a:stretch>
        </p:blipFill>
        <p:spPr>
          <a:xfrm>
            <a:off x="6977717" y="1568720"/>
            <a:ext cx="3495675" cy="885483"/>
          </a:xfrm>
          <a:prstGeom prst="rect">
            <a:avLst/>
          </a:prstGeom>
        </p:spPr>
      </p:pic>
      <p:pic>
        <p:nvPicPr>
          <p:cNvPr id="7" name="Picture 6"/>
          <p:cNvPicPr>
            <a:picLocks noChangeAspect="1"/>
          </p:cNvPicPr>
          <p:nvPr/>
        </p:nvPicPr>
        <p:blipFill>
          <a:blip r:embed="rId3"/>
          <a:stretch>
            <a:fillRect/>
          </a:stretch>
        </p:blipFill>
        <p:spPr>
          <a:xfrm>
            <a:off x="6385067" y="4965927"/>
            <a:ext cx="3501092" cy="1417535"/>
          </a:xfrm>
          <a:prstGeom prst="rect">
            <a:avLst/>
          </a:prstGeom>
        </p:spPr>
      </p:pic>
      <p:sp>
        <p:nvSpPr>
          <p:cNvPr id="8" name="object 15"/>
          <p:cNvSpPr/>
          <p:nvPr/>
        </p:nvSpPr>
        <p:spPr>
          <a:xfrm>
            <a:off x="7171004" y="3492803"/>
            <a:ext cx="2895066" cy="1219550"/>
          </a:xfrm>
          <a:prstGeom prst="rect">
            <a:avLst/>
          </a:prstGeom>
          <a:blipFill>
            <a:blip r:embed="rId4" cstate="print"/>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A285BE32-41E3-3020-0353-B3231A3F522C}"/>
              </a:ext>
            </a:extLst>
          </p:cNvPr>
          <p:cNvPicPr>
            <a:picLocks noChangeAspect="1"/>
          </p:cNvPicPr>
          <p:nvPr/>
        </p:nvPicPr>
        <p:blipFill>
          <a:blip r:embed="rId5"/>
          <a:stretch>
            <a:fillRect/>
          </a:stretch>
        </p:blipFill>
        <p:spPr>
          <a:xfrm>
            <a:off x="7537450" y="2492425"/>
            <a:ext cx="2044481" cy="824215"/>
          </a:xfrm>
          <a:prstGeom prst="rect">
            <a:avLst/>
          </a:prstGeom>
        </p:spPr>
      </p:pic>
      <p:sp>
        <p:nvSpPr>
          <p:cNvPr id="10" name="Rectangle 9"/>
          <p:cNvSpPr/>
          <p:nvPr/>
        </p:nvSpPr>
        <p:spPr>
          <a:xfrm>
            <a:off x="10179050" y="4842922"/>
            <a:ext cx="1873250" cy="1015663"/>
          </a:xfrm>
          <a:prstGeom prst="rect">
            <a:avLst/>
          </a:prstGeom>
        </p:spPr>
        <p:txBody>
          <a:bodyPr wrap="square">
            <a:spAutoFit/>
          </a:bodyPr>
          <a:lstStyle/>
          <a:p>
            <a:pPr algn="ctr"/>
            <a:r>
              <a:rPr lang="en-US" sz="1200" b="1" dirty="0">
                <a:solidFill>
                  <a:schemeClr val="accent6">
                    <a:lumMod val="75000"/>
                  </a:schemeClr>
                </a:solidFill>
                <a:latin typeface="Arial Narrow" panose="020B0606020202030204" pitchFamily="34" charset="0"/>
                <a:ea typeface="Calibri" panose="020F0502020204030204" pitchFamily="34" charset="0"/>
              </a:rPr>
              <a:t>The avoided annual damage (AAD): The benefits from flood management projects</a:t>
            </a:r>
          </a:p>
          <a:p>
            <a:pPr algn="ctr"/>
            <a:endParaRPr lang="en-US" sz="1200" b="1" dirty="0">
              <a:solidFill>
                <a:schemeClr val="accent6">
                  <a:lumMod val="75000"/>
                </a:schemeClr>
              </a:solidFill>
              <a:latin typeface="Arial Narrow" panose="020B0606020202030204" pitchFamily="34" charset="0"/>
              <a:ea typeface="Calibri" panose="020F0502020204030204" pitchFamily="34" charset="0"/>
            </a:endParaRPr>
          </a:p>
          <a:p>
            <a:pPr algn="ctr"/>
            <a:r>
              <a:rPr lang="en-US" sz="1200" b="1" dirty="0">
                <a:latin typeface="Arial Narrow" panose="020B0606020202030204" pitchFamily="34" charset="0"/>
                <a:ea typeface="Calibri" panose="020F0502020204030204" pitchFamily="34" charset="0"/>
              </a:rPr>
              <a:t>VS</a:t>
            </a:r>
          </a:p>
        </p:txBody>
      </p:sp>
      <p:sp>
        <p:nvSpPr>
          <p:cNvPr id="11" name="Rectangle 10"/>
          <p:cNvSpPr/>
          <p:nvPr/>
        </p:nvSpPr>
        <p:spPr>
          <a:xfrm>
            <a:off x="10229850" y="5858585"/>
            <a:ext cx="1873250" cy="830997"/>
          </a:xfrm>
          <a:prstGeom prst="rect">
            <a:avLst/>
          </a:prstGeom>
        </p:spPr>
        <p:txBody>
          <a:bodyPr wrap="square">
            <a:spAutoFit/>
          </a:bodyPr>
          <a:lstStyle/>
          <a:p>
            <a:pPr algn="ctr"/>
            <a:r>
              <a:rPr lang="en-US" sz="1200" b="1" dirty="0">
                <a:solidFill>
                  <a:srgbClr val="FF0000"/>
                </a:solidFill>
                <a:latin typeface="Arial Narrow" panose="020B0606020202030204" pitchFamily="34" charset="0"/>
                <a:ea typeface="Calibri" panose="020F0502020204030204" pitchFamily="34" charset="0"/>
              </a:rPr>
              <a:t>Energy lost: Reduction of energy production as a result of flood management measures</a:t>
            </a:r>
            <a:endParaRPr lang="en-US" sz="12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15757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24B857-23EE-4AC1-B599-04B56A2CCD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4158" y="1008884"/>
            <a:ext cx="3917373" cy="5540928"/>
          </a:xfrm>
          <a:prstGeom prst="rect">
            <a:avLst/>
          </a:prstGeom>
        </p:spPr>
      </p:pic>
      <p:pic>
        <p:nvPicPr>
          <p:cNvPr id="2" name="Picture 1"/>
          <p:cNvPicPr>
            <a:picLocks noChangeAspect="1"/>
          </p:cNvPicPr>
          <p:nvPr/>
        </p:nvPicPr>
        <p:blipFill>
          <a:blip r:embed="rId3"/>
          <a:stretch>
            <a:fillRect/>
          </a:stretch>
        </p:blipFill>
        <p:spPr>
          <a:xfrm>
            <a:off x="7588250" y="1063223"/>
            <a:ext cx="4348254" cy="1800407"/>
          </a:xfrm>
          <a:prstGeom prst="rect">
            <a:avLst/>
          </a:prstGeom>
        </p:spPr>
      </p:pic>
      <p:pic>
        <p:nvPicPr>
          <p:cNvPr id="3" name="Picture 2"/>
          <p:cNvPicPr>
            <a:picLocks noChangeAspect="1"/>
          </p:cNvPicPr>
          <p:nvPr/>
        </p:nvPicPr>
        <p:blipFill>
          <a:blip r:embed="rId4"/>
          <a:stretch>
            <a:fillRect/>
          </a:stretch>
        </p:blipFill>
        <p:spPr>
          <a:xfrm>
            <a:off x="7588250" y="3054349"/>
            <a:ext cx="4445000" cy="1051009"/>
          </a:xfrm>
          <a:prstGeom prst="rect">
            <a:avLst/>
          </a:prstGeom>
        </p:spPr>
      </p:pic>
      <p:pic>
        <p:nvPicPr>
          <p:cNvPr id="4" name="Picture 3"/>
          <p:cNvPicPr>
            <a:picLocks noChangeAspect="1"/>
          </p:cNvPicPr>
          <p:nvPr/>
        </p:nvPicPr>
        <p:blipFill>
          <a:blip r:embed="rId5"/>
          <a:stretch>
            <a:fillRect/>
          </a:stretch>
        </p:blipFill>
        <p:spPr>
          <a:xfrm>
            <a:off x="7588250" y="4296077"/>
            <a:ext cx="3202148" cy="822666"/>
          </a:xfrm>
          <a:prstGeom prst="rect">
            <a:avLst/>
          </a:prstGeom>
        </p:spPr>
      </p:pic>
      <p:sp>
        <p:nvSpPr>
          <p:cNvPr id="6" name="Rectangle 5"/>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7" name="Rectangle 6"/>
          <p:cNvSpPr/>
          <p:nvPr/>
        </p:nvSpPr>
        <p:spPr>
          <a:xfrm>
            <a:off x="2222500" y="53160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agriculture sector related to floods and climate change</a:t>
            </a:r>
          </a:p>
        </p:txBody>
      </p:sp>
      <p:sp>
        <p:nvSpPr>
          <p:cNvPr id="5" name="Rectangle 4"/>
          <p:cNvSpPr/>
          <p:nvPr/>
        </p:nvSpPr>
        <p:spPr>
          <a:xfrm>
            <a:off x="88900" y="1197504"/>
            <a:ext cx="3515258" cy="738664"/>
          </a:xfrm>
          <a:prstGeom prst="rect">
            <a:avLst/>
          </a:prstGeom>
        </p:spPr>
        <p:txBody>
          <a:bodyPr wrap="square">
            <a:spAutoFit/>
          </a:bodyPr>
          <a:lstStyle/>
          <a:p>
            <a:pPr algn="just"/>
            <a:r>
              <a:rPr lang="el-GR" sz="1400" dirty="0">
                <a:latin typeface="Arial Narrow" panose="020B0606020202030204" pitchFamily="34" charset="0"/>
                <a:ea typeface="Calibri" panose="020F0502020204030204" pitchFamily="34" charset="0"/>
              </a:rPr>
              <a:t>The role played by the agriculture sector in the economies of DRB riparians remains critically important (its share is from 8-20 % of annual GDP) </a:t>
            </a:r>
            <a:endParaRPr lang="en-US" sz="1400" dirty="0">
              <a:latin typeface="Arial Narrow" panose="020B0606020202030204" pitchFamily="34" charset="0"/>
            </a:endParaRPr>
          </a:p>
        </p:txBody>
      </p:sp>
      <p:sp>
        <p:nvSpPr>
          <p:cNvPr id="8" name="Rectangle 7"/>
          <p:cNvSpPr/>
          <p:nvPr/>
        </p:nvSpPr>
        <p:spPr>
          <a:xfrm>
            <a:off x="155619" y="4949374"/>
            <a:ext cx="3448539" cy="1600438"/>
          </a:xfrm>
          <a:prstGeom prst="rect">
            <a:avLst/>
          </a:prstGeom>
        </p:spPr>
        <p:txBody>
          <a:bodyPr wrap="square">
            <a:spAutoFit/>
          </a:bodyPr>
          <a:lstStyle/>
          <a:p>
            <a:pPr algn="just"/>
            <a:r>
              <a:rPr lang="en-GB" sz="1400" dirty="0">
                <a:latin typeface="Arial Narrow" panose="020B0606020202030204" pitchFamily="34" charset="0"/>
                <a:ea typeface="Calibri" panose="020F0502020204030204" pitchFamily="34" charset="0"/>
              </a:rPr>
              <a:t>Recant and more detailed studies under AF project assessed annual average crop losses in the pre-selected flood areas (10 riskiest communities in Albania and North Macedonia) to be a significant part of overall flood: cc 1,8 mil EUR assuming flooding thresholds are 1 in 2 years).</a:t>
            </a:r>
            <a:endParaRPr lang="en-US" sz="1400" dirty="0">
              <a:latin typeface="Arial Narrow" panose="020B0606020202030204" pitchFamily="34" charset="0"/>
              <a:ea typeface="Calibri" panose="020F0502020204030204" pitchFamily="34" charset="0"/>
            </a:endParaRPr>
          </a:p>
        </p:txBody>
      </p:sp>
      <p:sp>
        <p:nvSpPr>
          <p:cNvPr id="10" name="Rectangle 9"/>
          <p:cNvSpPr/>
          <p:nvPr/>
        </p:nvSpPr>
        <p:spPr>
          <a:xfrm>
            <a:off x="122259" y="2499112"/>
            <a:ext cx="3515258" cy="2031325"/>
          </a:xfrm>
          <a:prstGeom prst="rect">
            <a:avLst/>
          </a:prstGeom>
        </p:spPr>
        <p:txBody>
          <a:bodyPr wrap="square">
            <a:spAutoFit/>
          </a:bodyPr>
          <a:lstStyle/>
          <a:p>
            <a:pPr algn="just"/>
            <a:r>
              <a:rPr lang="en-US" sz="1400" dirty="0">
                <a:latin typeface="Arial Narrow" panose="020B0606020202030204" pitchFamily="34" charset="0"/>
                <a:ea typeface="Calibri" panose="020F0502020204030204" pitchFamily="34" charset="0"/>
              </a:rPr>
              <a:t>Temperature will increase and precipitation will become more variable in DRB as a result of climate change.</a:t>
            </a:r>
          </a:p>
          <a:p>
            <a:pPr algn="just"/>
            <a:r>
              <a:rPr lang="en-US" sz="1400" dirty="0">
                <a:latin typeface="Arial Narrow" panose="020B0606020202030204" pitchFamily="34" charset="0"/>
                <a:ea typeface="Calibri" panose="020F0502020204030204" pitchFamily="34" charset="0"/>
              </a:rPr>
              <a:t>The direct temperature and precipitation effects of future climate change on crops are mixed.</a:t>
            </a:r>
          </a:p>
          <a:p>
            <a:pPr algn="just"/>
            <a:r>
              <a:rPr lang="en-US" sz="1400" dirty="0">
                <a:latin typeface="Arial Narrow" panose="020B0606020202030204" pitchFamily="34" charset="0"/>
                <a:ea typeface="Calibri" panose="020F0502020204030204" pitchFamily="34" charset="0"/>
              </a:rPr>
              <a:t>Climate change is projected to have the potential to improve yields of wheat and irrigated alfalfa, to reduce yields for grapes, and to have relatively modest effects on other crops. </a:t>
            </a:r>
          </a:p>
        </p:txBody>
      </p:sp>
    </p:spTree>
    <p:extLst>
      <p:ext uri="{BB962C8B-B14F-4D97-AF65-F5344CB8AC3E}">
        <p14:creationId xmlns:p14="http://schemas.microsoft.com/office/powerpoint/2010/main" val="196484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0917EF-45BE-4AE4-9480-0A2D9B659A7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a:stretch/>
        </p:blipFill>
        <p:spPr>
          <a:xfrm>
            <a:off x="8046221" y="1165076"/>
            <a:ext cx="3644786" cy="2576822"/>
          </a:xfrm>
        </p:spPr>
      </p:pic>
      <p:sp>
        <p:nvSpPr>
          <p:cNvPr id="6" name="Rectangle 5">
            <a:extLst>
              <a:ext uri="{FF2B5EF4-FFF2-40B4-BE49-F238E27FC236}">
                <a16:creationId xmlns:a16="http://schemas.microsoft.com/office/drawing/2014/main" id="{F2CB5CB6-495D-4EE6-B8ED-A01F1B244D15}"/>
              </a:ext>
            </a:extLst>
          </p:cNvPr>
          <p:cNvSpPr/>
          <p:nvPr/>
        </p:nvSpPr>
        <p:spPr>
          <a:xfrm>
            <a:off x="65757" y="1274129"/>
            <a:ext cx="6878449" cy="2308324"/>
          </a:xfrm>
          <a:prstGeom prst="rect">
            <a:avLst/>
          </a:prstGeom>
        </p:spPr>
        <p:txBody>
          <a:bodyPr wrap="square">
            <a:spAutoFit/>
          </a:bodyPr>
          <a:lstStyle/>
          <a:p>
            <a:pPr algn="just">
              <a:lnSpc>
                <a:spcPct val="150000"/>
              </a:lnSpc>
            </a:pPr>
            <a:r>
              <a:rPr lang="en-US" sz="1200" dirty="0">
                <a:latin typeface="Arial Narrow" panose="020B0606020202030204" pitchFamily="34" charset="0"/>
              </a:rPr>
              <a:t>Climate change poses significant challenges to agriculture in the Mediterranean region. Rising temperatures, water scarcity, changing precipitation patterns, and increased frequency of extreme weather events are some of the key impacts affecting agricultural productivity. </a:t>
            </a:r>
          </a:p>
          <a:p>
            <a:pPr algn="just">
              <a:lnSpc>
                <a:spcPct val="150000"/>
              </a:lnSpc>
            </a:pPr>
            <a:r>
              <a:rPr lang="en-US" sz="1200" dirty="0">
                <a:latin typeface="Arial Narrow" panose="020B0606020202030204" pitchFamily="34" charset="0"/>
              </a:rPr>
              <a:t>In Med-CORDEX, 19 scenario runs have been performed with 11 different RCSM configurations and by 8 different institutes. Med-CORDEX initiative has been proposed by the Mediterranean climate research community as a follow-up of previous and existing initiatives. Med-CORDEX takes advantage of new very high-resolution Regional Climate Models (RCM). For spatial resolution approx. 12 km horizontal resolution and for temporal coverage 1971-2005 for the historical run will be used.</a:t>
            </a:r>
          </a:p>
        </p:txBody>
      </p:sp>
      <p:sp>
        <p:nvSpPr>
          <p:cNvPr id="7" name="Title 1">
            <a:extLst>
              <a:ext uri="{FF2B5EF4-FFF2-40B4-BE49-F238E27FC236}">
                <a16:creationId xmlns:a16="http://schemas.microsoft.com/office/drawing/2014/main" id="{1FC7DA47-01D0-4252-8F64-450545F4FAAA}"/>
              </a:ext>
            </a:extLst>
          </p:cNvPr>
          <p:cNvSpPr>
            <a:spLocks noGrp="1"/>
          </p:cNvSpPr>
          <p:nvPr>
            <p:ph type="title"/>
          </p:nvPr>
        </p:nvSpPr>
        <p:spPr>
          <a:xfrm>
            <a:off x="89758" y="819359"/>
            <a:ext cx="10515600" cy="841443"/>
          </a:xfrm>
        </p:spPr>
        <p:txBody>
          <a:bodyPr>
            <a:normAutofit/>
          </a:bodyPr>
          <a:lstStyle/>
          <a:p>
            <a:r>
              <a:rPr lang="en-US" sz="1500" dirty="0">
                <a:latin typeface="Arial Narrow" panose="020B0606020202030204" pitchFamily="34" charset="0"/>
              </a:rPr>
              <a:t>Climate and climate changes scenarios data</a:t>
            </a:r>
            <a:endParaRPr lang="mk-MK" sz="1500" dirty="0">
              <a:latin typeface="Arial Narrow" panose="020B0606020202030204" pitchFamily="34" charset="0"/>
            </a:endParaRPr>
          </a:p>
        </p:txBody>
      </p:sp>
      <p:sp>
        <p:nvSpPr>
          <p:cNvPr id="9" name="Rectangle 8">
            <a:extLst>
              <a:ext uri="{FF2B5EF4-FFF2-40B4-BE49-F238E27FC236}">
                <a16:creationId xmlns:a16="http://schemas.microsoft.com/office/drawing/2014/main" id="{6F30ACC2-29DF-40B7-908C-967BE4D034CD}"/>
              </a:ext>
            </a:extLst>
          </p:cNvPr>
          <p:cNvSpPr/>
          <p:nvPr/>
        </p:nvSpPr>
        <p:spPr>
          <a:xfrm>
            <a:off x="8195306" y="4646095"/>
            <a:ext cx="3451251" cy="1569660"/>
          </a:xfrm>
          <a:prstGeom prst="rect">
            <a:avLst/>
          </a:prstGeom>
        </p:spPr>
        <p:txBody>
          <a:bodyPr wrap="square">
            <a:spAutoFit/>
          </a:bodyPr>
          <a:lstStyle/>
          <a:p>
            <a:pPr algn="just"/>
            <a:r>
              <a:rPr lang="en-US" sz="1200" dirty="0">
                <a:latin typeface="Arial Narrow" panose="020B0606020202030204" pitchFamily="34" charset="0"/>
              </a:rPr>
              <a:t>Two scenarios will be covered. The RCP4.5 and the RCP8.5 scenarios in which ALADIN-Climate is driven by the RCP4.5 (resp. RCP8.5) scenario run made with CNRM-CM5. The period covered is 2006–2100 (in decadal time periods). RCP4.5 and RCP8.5 corresponds to the naming of two of the new climate change scenarios (Radiative Concentration Pathway scenario) used in CMIP5 and in the IPCC-AR5.</a:t>
            </a:r>
          </a:p>
        </p:txBody>
      </p:sp>
      <p:sp>
        <p:nvSpPr>
          <p:cNvPr id="10" name="TextBox 9">
            <a:extLst>
              <a:ext uri="{FF2B5EF4-FFF2-40B4-BE49-F238E27FC236}">
                <a16:creationId xmlns:a16="http://schemas.microsoft.com/office/drawing/2014/main" id="{188CB533-D242-4164-81CE-FEF522B34892}"/>
              </a:ext>
            </a:extLst>
          </p:cNvPr>
          <p:cNvSpPr txBox="1"/>
          <p:nvPr/>
        </p:nvSpPr>
        <p:spPr>
          <a:xfrm>
            <a:off x="947608" y="6357630"/>
            <a:ext cx="2416030" cy="307777"/>
          </a:xfrm>
          <a:prstGeom prst="rect">
            <a:avLst/>
          </a:prstGeom>
          <a:noFill/>
        </p:spPr>
        <p:txBody>
          <a:bodyPr wrap="square" rtlCol="0">
            <a:spAutoFit/>
          </a:bodyPr>
          <a:lstStyle/>
          <a:p>
            <a:r>
              <a:rPr lang="en-US" sz="1400" dirty="0">
                <a:latin typeface="Arial Narrow" panose="020B0606020202030204" pitchFamily="34" charset="0"/>
              </a:rPr>
              <a:t>Med-CORDEX domain</a:t>
            </a:r>
            <a:endParaRPr lang="mk-MK" sz="1400" dirty="0">
              <a:latin typeface="Arial Narrow" panose="020B0606020202030204" pitchFamily="34" charset="0"/>
            </a:endParaRPr>
          </a:p>
        </p:txBody>
      </p:sp>
      <p:sp>
        <p:nvSpPr>
          <p:cNvPr id="11" name="TextBox 10">
            <a:extLst>
              <a:ext uri="{FF2B5EF4-FFF2-40B4-BE49-F238E27FC236}">
                <a16:creationId xmlns:a16="http://schemas.microsoft.com/office/drawing/2014/main" id="{795C598D-E10E-441E-928B-F408CA59491F}"/>
              </a:ext>
            </a:extLst>
          </p:cNvPr>
          <p:cNvSpPr txBox="1"/>
          <p:nvPr/>
        </p:nvSpPr>
        <p:spPr>
          <a:xfrm>
            <a:off x="8502660" y="4018721"/>
            <a:ext cx="4029510" cy="307777"/>
          </a:xfrm>
          <a:prstGeom prst="rect">
            <a:avLst/>
          </a:prstGeom>
          <a:noFill/>
        </p:spPr>
        <p:txBody>
          <a:bodyPr wrap="square" rtlCol="0">
            <a:spAutoFit/>
          </a:bodyPr>
          <a:lstStyle/>
          <a:p>
            <a:r>
              <a:rPr lang="en-US" sz="1400" dirty="0">
                <a:latin typeface="Arial Narrow" panose="020B0606020202030204" pitchFamily="34" charset="0"/>
              </a:rPr>
              <a:t>Med-CORDEX grid cell domain for DRB</a:t>
            </a:r>
            <a:endParaRPr lang="mk-MK" sz="1400" dirty="0">
              <a:latin typeface="Arial Narrow" panose="020B0606020202030204" pitchFamily="34" charset="0"/>
            </a:endParaRPr>
          </a:p>
        </p:txBody>
      </p:sp>
      <p:pic>
        <p:nvPicPr>
          <p:cNvPr id="13" name="Picture 12">
            <a:extLst>
              <a:ext uri="{FF2B5EF4-FFF2-40B4-BE49-F238E27FC236}">
                <a16:creationId xmlns:a16="http://schemas.microsoft.com/office/drawing/2014/main" id="{C7D366D2-ED68-4B5E-8AF5-181BB9325222}"/>
              </a:ext>
            </a:extLst>
          </p:cNvPr>
          <p:cNvPicPr>
            <a:picLocks noChangeAspect="1"/>
          </p:cNvPicPr>
          <p:nvPr/>
        </p:nvPicPr>
        <p:blipFill rotWithShape="1">
          <a:blip r:embed="rId3"/>
          <a:srcRect l="6648" r="12340"/>
          <a:stretch/>
        </p:blipFill>
        <p:spPr>
          <a:xfrm>
            <a:off x="3907766" y="3844304"/>
            <a:ext cx="3950276" cy="2846254"/>
          </a:xfrm>
          <a:prstGeom prst="rect">
            <a:avLst/>
          </a:prstGeom>
        </p:spPr>
      </p:pic>
      <p:sp>
        <p:nvSpPr>
          <p:cNvPr id="15" name="TextBox 14">
            <a:extLst>
              <a:ext uri="{FF2B5EF4-FFF2-40B4-BE49-F238E27FC236}">
                <a16:creationId xmlns:a16="http://schemas.microsoft.com/office/drawing/2014/main" id="{8EFDDB37-57BA-4A24-A3C4-CE6023982EA6}"/>
              </a:ext>
            </a:extLst>
          </p:cNvPr>
          <p:cNvSpPr txBox="1"/>
          <p:nvPr/>
        </p:nvSpPr>
        <p:spPr>
          <a:xfrm>
            <a:off x="4887985" y="3468994"/>
            <a:ext cx="2416030" cy="307777"/>
          </a:xfrm>
          <a:prstGeom prst="rect">
            <a:avLst/>
          </a:prstGeom>
          <a:noFill/>
        </p:spPr>
        <p:txBody>
          <a:bodyPr wrap="square" rtlCol="0">
            <a:spAutoFit/>
          </a:bodyPr>
          <a:lstStyle/>
          <a:p>
            <a:r>
              <a:rPr lang="en-US" sz="1400" dirty="0">
                <a:latin typeface="Arial Narrow" panose="020B0606020202030204" pitchFamily="34" charset="0"/>
              </a:rPr>
              <a:t>List of variables available</a:t>
            </a:r>
            <a:endParaRPr lang="mk-MK" sz="1400" dirty="0">
              <a:latin typeface="Arial Narrow" panose="020B0606020202030204" pitchFamily="34" charset="0"/>
            </a:endParaRPr>
          </a:p>
        </p:txBody>
      </p:sp>
      <p:pic>
        <p:nvPicPr>
          <p:cNvPr id="16" name="Picture 15">
            <a:extLst>
              <a:ext uri="{FF2B5EF4-FFF2-40B4-BE49-F238E27FC236}">
                <a16:creationId xmlns:a16="http://schemas.microsoft.com/office/drawing/2014/main" id="{32A126DF-0502-49FA-A8AD-D9877DEB6358}"/>
              </a:ext>
            </a:extLst>
          </p:cNvPr>
          <p:cNvPicPr>
            <a:picLocks noChangeAspect="1"/>
          </p:cNvPicPr>
          <p:nvPr/>
        </p:nvPicPr>
        <p:blipFill rotWithShape="1">
          <a:blip r:embed="rId4"/>
          <a:srcRect l="23256" t="11743" r="23211" b="26483"/>
          <a:stretch/>
        </p:blipFill>
        <p:spPr>
          <a:xfrm>
            <a:off x="74801" y="3839413"/>
            <a:ext cx="3832965" cy="2487979"/>
          </a:xfrm>
          <a:prstGeom prst="rect">
            <a:avLst/>
          </a:prstGeom>
        </p:spPr>
      </p:pic>
      <p:sp>
        <p:nvSpPr>
          <p:cNvPr id="12" name="Rectangle 11"/>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4" name="Rectangle 13"/>
          <p:cNvSpPr/>
          <p:nvPr/>
        </p:nvSpPr>
        <p:spPr>
          <a:xfrm>
            <a:off x="2241550" y="352627"/>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agriculture sector related to floods and climate change</a:t>
            </a:r>
          </a:p>
        </p:txBody>
      </p:sp>
    </p:spTree>
    <p:extLst>
      <p:ext uri="{BB962C8B-B14F-4D97-AF65-F5344CB8AC3E}">
        <p14:creationId xmlns:p14="http://schemas.microsoft.com/office/powerpoint/2010/main" val="401685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8054-5CC3-4E5D-B6CF-B7A71DCBF9EE}"/>
              </a:ext>
            </a:extLst>
          </p:cNvPr>
          <p:cNvSpPr>
            <a:spLocks noGrp="1"/>
          </p:cNvSpPr>
          <p:nvPr>
            <p:ph type="title"/>
          </p:nvPr>
        </p:nvSpPr>
        <p:spPr>
          <a:xfrm>
            <a:off x="128251" y="1387227"/>
            <a:ext cx="10515600" cy="841443"/>
          </a:xfrm>
        </p:spPr>
        <p:txBody>
          <a:bodyPr>
            <a:normAutofit/>
          </a:bodyPr>
          <a:lstStyle/>
          <a:p>
            <a:r>
              <a:rPr lang="en-US" sz="1600" dirty="0">
                <a:latin typeface="Arial Narrow" panose="020B0606020202030204" pitchFamily="34" charset="0"/>
              </a:rPr>
              <a:t>AQUACROP for assessment the impact on agricultural production and yield response to climate changes</a:t>
            </a:r>
            <a:endParaRPr lang="mk-MK" sz="1600" dirty="0">
              <a:latin typeface="Arial Narrow" panose="020B0606020202030204" pitchFamily="34" charset="0"/>
            </a:endParaRPr>
          </a:p>
        </p:txBody>
      </p:sp>
      <p:sp>
        <p:nvSpPr>
          <p:cNvPr id="15" name="Rectangle 14">
            <a:extLst>
              <a:ext uri="{FF2B5EF4-FFF2-40B4-BE49-F238E27FC236}">
                <a16:creationId xmlns:a16="http://schemas.microsoft.com/office/drawing/2014/main" id="{80EC31CC-A4D6-4E8B-B5D2-CB44952007B4}"/>
              </a:ext>
            </a:extLst>
          </p:cNvPr>
          <p:cNvSpPr/>
          <p:nvPr/>
        </p:nvSpPr>
        <p:spPr>
          <a:xfrm>
            <a:off x="58401" y="2228670"/>
            <a:ext cx="7983524" cy="1600438"/>
          </a:xfrm>
          <a:prstGeom prst="rect">
            <a:avLst/>
          </a:prstGeom>
        </p:spPr>
        <p:txBody>
          <a:bodyPr wrap="square">
            <a:spAutoFit/>
          </a:bodyPr>
          <a:lstStyle/>
          <a:p>
            <a:r>
              <a:rPr lang="en-US" sz="1400" dirty="0">
                <a:solidFill>
                  <a:srgbClr val="202124"/>
                </a:solidFill>
                <a:latin typeface="Arial Narrow" panose="020B0606020202030204" pitchFamily="34" charset="0"/>
              </a:rPr>
              <a:t>The effects of climate change on crop yield can be converted into the yield response using the crop model. </a:t>
            </a:r>
            <a:endParaRPr lang="en-US" sz="1400" i="0" dirty="0">
              <a:solidFill>
                <a:srgbClr val="202124"/>
              </a:solidFill>
              <a:effectLst/>
              <a:latin typeface="Arial Narrow" panose="020B0606020202030204" pitchFamily="34" charset="0"/>
            </a:endParaRPr>
          </a:p>
          <a:p>
            <a:r>
              <a:rPr lang="en-US" sz="1400" b="1" i="0" dirty="0" err="1">
                <a:solidFill>
                  <a:srgbClr val="202124"/>
                </a:solidFill>
                <a:effectLst/>
                <a:latin typeface="Arial Narrow" panose="020B0606020202030204" pitchFamily="34" charset="0"/>
              </a:rPr>
              <a:t>AquaCrop</a:t>
            </a:r>
            <a:r>
              <a:rPr lang="en-US" sz="1400" b="0" i="0" dirty="0">
                <a:solidFill>
                  <a:srgbClr val="202124"/>
                </a:solidFill>
                <a:effectLst/>
                <a:latin typeface="Arial Narrow" panose="020B0606020202030204" pitchFamily="34" charset="0"/>
              </a:rPr>
              <a:t> is </a:t>
            </a:r>
            <a:r>
              <a:rPr lang="en-US" sz="1400" b="0" i="0" dirty="0">
                <a:solidFill>
                  <a:srgbClr val="040C28"/>
                </a:solidFill>
                <a:effectLst/>
                <a:latin typeface="Arial Narrow" panose="020B0606020202030204" pitchFamily="34" charset="0"/>
              </a:rPr>
              <a:t>a crop growth model developed by FAO's Land and Water Division to address food security and assess the effect of the environment and management on crop production</a:t>
            </a:r>
            <a:r>
              <a:rPr lang="en-US" sz="1400" b="0" i="0" dirty="0">
                <a:solidFill>
                  <a:srgbClr val="202124"/>
                </a:solidFill>
                <a:effectLst/>
                <a:latin typeface="Arial Narrow" panose="020B0606020202030204" pitchFamily="34" charset="0"/>
              </a:rPr>
              <a:t>.</a:t>
            </a:r>
            <a:r>
              <a:rPr lang="en-US" sz="1400" dirty="0">
                <a:solidFill>
                  <a:srgbClr val="202124"/>
                </a:solidFill>
                <a:latin typeface="Arial Narrow" panose="020B0606020202030204" pitchFamily="34" charset="0"/>
              </a:rPr>
              <a:t> </a:t>
            </a:r>
          </a:p>
          <a:p>
            <a:r>
              <a:rPr lang="en-US" sz="1400" dirty="0">
                <a:latin typeface="Arial Narrow" panose="020B0606020202030204" pitchFamily="34" charset="0"/>
              </a:rPr>
              <a:t>The main objective is to model and asses the </a:t>
            </a:r>
            <a:r>
              <a:rPr lang="en-US" sz="1400" dirty="0">
                <a:solidFill>
                  <a:srgbClr val="202124"/>
                </a:solidFill>
                <a:latin typeface="Arial Narrow" panose="020B0606020202030204" pitchFamily="34" charset="0"/>
              </a:rPr>
              <a:t>effect of climate change on food production by running </a:t>
            </a:r>
            <a:r>
              <a:rPr lang="en-US" sz="1400" dirty="0" err="1">
                <a:solidFill>
                  <a:srgbClr val="202124"/>
                </a:solidFill>
                <a:latin typeface="Arial Narrow" panose="020B0606020202030204" pitchFamily="34" charset="0"/>
              </a:rPr>
              <a:t>AquaCrop</a:t>
            </a:r>
            <a:r>
              <a:rPr lang="en-US" sz="1400" dirty="0">
                <a:solidFill>
                  <a:srgbClr val="202124"/>
                </a:solidFill>
                <a:latin typeface="Arial Narrow" panose="020B0606020202030204" pitchFamily="34" charset="0"/>
              </a:rPr>
              <a:t> with both historical and future weather conditions (climate change scenarios).</a:t>
            </a:r>
            <a:endParaRPr lang="en-US" sz="1400" b="0" i="0" dirty="0">
              <a:solidFill>
                <a:srgbClr val="202124"/>
              </a:solidFill>
              <a:effectLst/>
              <a:latin typeface="Arial Narrow" panose="020B0606020202030204" pitchFamily="34" charset="0"/>
            </a:endParaRPr>
          </a:p>
          <a:p>
            <a:r>
              <a:rPr lang="en-US" sz="1400" dirty="0" err="1">
                <a:latin typeface="Arial Narrow" panose="020B0606020202030204" pitchFamily="34" charset="0"/>
              </a:rPr>
              <a:t>AquaCrop</a:t>
            </a:r>
            <a:r>
              <a:rPr lang="en-US" sz="1400" dirty="0">
                <a:latin typeface="Arial Narrow" panose="020B0606020202030204" pitchFamily="34" charset="0"/>
              </a:rPr>
              <a:t> simulates yield response to water of herbaceous crops, and is particularly suited to address conditions where water is a key limiting factor in crop production. </a:t>
            </a:r>
          </a:p>
        </p:txBody>
      </p:sp>
      <p:pic>
        <p:nvPicPr>
          <p:cNvPr id="20" name="Picture 19">
            <a:extLst>
              <a:ext uri="{FF2B5EF4-FFF2-40B4-BE49-F238E27FC236}">
                <a16:creationId xmlns:a16="http://schemas.microsoft.com/office/drawing/2014/main" id="{3E2BE8A9-4055-40A5-BC72-6FECDD2B2B23}"/>
              </a:ext>
            </a:extLst>
          </p:cNvPr>
          <p:cNvPicPr>
            <a:picLocks noChangeAspect="1"/>
          </p:cNvPicPr>
          <p:nvPr/>
        </p:nvPicPr>
        <p:blipFill>
          <a:blip r:embed="rId2"/>
          <a:stretch>
            <a:fillRect/>
          </a:stretch>
        </p:blipFill>
        <p:spPr>
          <a:xfrm>
            <a:off x="11113534" y="122835"/>
            <a:ext cx="632790" cy="776181"/>
          </a:xfrm>
          <a:prstGeom prst="rect">
            <a:avLst/>
          </a:prstGeom>
        </p:spPr>
      </p:pic>
      <p:pic>
        <p:nvPicPr>
          <p:cNvPr id="22" name="Picture 21">
            <a:extLst>
              <a:ext uri="{FF2B5EF4-FFF2-40B4-BE49-F238E27FC236}">
                <a16:creationId xmlns:a16="http://schemas.microsoft.com/office/drawing/2014/main" id="{82329015-E214-4C8B-9EF6-7C581C205C03}"/>
              </a:ext>
            </a:extLst>
          </p:cNvPr>
          <p:cNvPicPr>
            <a:picLocks noChangeAspect="1"/>
          </p:cNvPicPr>
          <p:nvPr/>
        </p:nvPicPr>
        <p:blipFill>
          <a:blip r:embed="rId3"/>
          <a:stretch>
            <a:fillRect/>
          </a:stretch>
        </p:blipFill>
        <p:spPr>
          <a:xfrm>
            <a:off x="8213375" y="1118787"/>
            <a:ext cx="3808050" cy="2710321"/>
          </a:xfrm>
          <a:prstGeom prst="rect">
            <a:avLst/>
          </a:prstGeom>
        </p:spPr>
      </p:pic>
      <p:pic>
        <p:nvPicPr>
          <p:cNvPr id="1026" name="Picture 2" descr="Soil information demand for crop simulation, Introducing AquaCrop - Pasquale Steduto">
            <a:extLst>
              <a:ext uri="{FF2B5EF4-FFF2-40B4-BE49-F238E27FC236}">
                <a16:creationId xmlns:a16="http://schemas.microsoft.com/office/drawing/2014/main" id="{51D94829-7CD4-43D9-8E8C-2424B12178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11" b="7024"/>
          <a:stretch/>
        </p:blipFill>
        <p:spPr bwMode="auto">
          <a:xfrm>
            <a:off x="397294" y="4315832"/>
            <a:ext cx="337746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il information demand for crop simulation, Introducing AquaCrop - Pasquale Steduto">
            <a:extLst>
              <a:ext uri="{FF2B5EF4-FFF2-40B4-BE49-F238E27FC236}">
                <a16:creationId xmlns:a16="http://schemas.microsoft.com/office/drawing/2014/main" id="{1F966FAC-2110-4D89-935F-0BCAB78C78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34" b="7033"/>
          <a:stretch/>
        </p:blipFill>
        <p:spPr bwMode="auto">
          <a:xfrm>
            <a:off x="4469253" y="4315832"/>
            <a:ext cx="3378859"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CD57F10-8685-4557-A50C-EFC121F6997F}"/>
              </a:ext>
            </a:extLst>
          </p:cNvPr>
          <p:cNvPicPr>
            <a:picLocks noChangeAspect="1"/>
          </p:cNvPicPr>
          <p:nvPr/>
        </p:nvPicPr>
        <p:blipFill rotWithShape="1">
          <a:blip r:embed="rId6"/>
          <a:srcRect t="14995" b="6544"/>
          <a:stretch/>
        </p:blipFill>
        <p:spPr>
          <a:xfrm>
            <a:off x="8435033" y="4315832"/>
            <a:ext cx="3364734" cy="1980000"/>
          </a:xfrm>
          <a:prstGeom prst="rect">
            <a:avLst/>
          </a:prstGeom>
        </p:spPr>
      </p:pic>
      <p:sp>
        <p:nvSpPr>
          <p:cNvPr id="9" name="Rectangle 8"/>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0" name="Rectangle 9"/>
          <p:cNvSpPr/>
          <p:nvPr/>
        </p:nvSpPr>
        <p:spPr>
          <a:xfrm>
            <a:off x="2222500" y="53160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agriculture sector related to floods and climate change</a:t>
            </a:r>
          </a:p>
        </p:txBody>
      </p:sp>
    </p:spTree>
    <p:extLst>
      <p:ext uri="{BB962C8B-B14F-4D97-AF65-F5344CB8AC3E}">
        <p14:creationId xmlns:p14="http://schemas.microsoft.com/office/powerpoint/2010/main" val="265132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FF54C2-8BEC-4CB4-B001-6807362FBE5A}"/>
              </a:ext>
            </a:extLst>
          </p:cNvPr>
          <p:cNvPicPr>
            <a:picLocks noChangeAspect="1"/>
          </p:cNvPicPr>
          <p:nvPr/>
        </p:nvPicPr>
        <p:blipFill>
          <a:blip r:embed="rId2"/>
          <a:stretch>
            <a:fillRect/>
          </a:stretch>
        </p:blipFill>
        <p:spPr>
          <a:xfrm>
            <a:off x="583405" y="1402778"/>
            <a:ext cx="4162057" cy="1824808"/>
          </a:xfrm>
          <a:prstGeom prst="rect">
            <a:avLst/>
          </a:prstGeom>
        </p:spPr>
      </p:pic>
      <p:pic>
        <p:nvPicPr>
          <p:cNvPr id="5" name="Content Placeholder 8">
            <a:extLst>
              <a:ext uri="{FF2B5EF4-FFF2-40B4-BE49-F238E27FC236}">
                <a16:creationId xmlns:a16="http://schemas.microsoft.com/office/drawing/2014/main" id="{8552DC06-CEE1-4723-9DAB-1AC1282D39C8}"/>
              </a:ext>
            </a:extLst>
          </p:cNvPr>
          <p:cNvPicPr>
            <a:picLocks noChangeAspect="1"/>
          </p:cNvPicPr>
          <p:nvPr/>
        </p:nvPicPr>
        <p:blipFill>
          <a:blip r:embed="rId3"/>
          <a:stretch>
            <a:fillRect/>
          </a:stretch>
        </p:blipFill>
        <p:spPr>
          <a:xfrm>
            <a:off x="7021585" y="970679"/>
            <a:ext cx="4709371" cy="2340000"/>
          </a:xfrm>
          <a:prstGeom prst="rect">
            <a:avLst/>
          </a:prstGeom>
        </p:spPr>
      </p:pic>
      <p:pic>
        <p:nvPicPr>
          <p:cNvPr id="6" name="Picture 5">
            <a:extLst>
              <a:ext uri="{FF2B5EF4-FFF2-40B4-BE49-F238E27FC236}">
                <a16:creationId xmlns:a16="http://schemas.microsoft.com/office/drawing/2014/main" id="{EC4AD049-357B-4E9C-9E0F-2E71C16FF8B3}"/>
              </a:ext>
            </a:extLst>
          </p:cNvPr>
          <p:cNvPicPr>
            <a:picLocks noChangeAspect="1"/>
          </p:cNvPicPr>
          <p:nvPr/>
        </p:nvPicPr>
        <p:blipFill>
          <a:blip r:embed="rId4"/>
          <a:stretch>
            <a:fillRect/>
          </a:stretch>
        </p:blipFill>
        <p:spPr>
          <a:xfrm>
            <a:off x="6996525" y="3620217"/>
            <a:ext cx="4759490" cy="2340000"/>
          </a:xfrm>
          <a:prstGeom prst="rect">
            <a:avLst/>
          </a:prstGeom>
        </p:spPr>
      </p:pic>
      <p:sp>
        <p:nvSpPr>
          <p:cNvPr id="7" name="TextBox 6">
            <a:extLst>
              <a:ext uri="{FF2B5EF4-FFF2-40B4-BE49-F238E27FC236}">
                <a16:creationId xmlns:a16="http://schemas.microsoft.com/office/drawing/2014/main" id="{8BCF7F62-E992-4C21-A8D6-DCB914A4FAFF}"/>
              </a:ext>
            </a:extLst>
          </p:cNvPr>
          <p:cNvSpPr txBox="1"/>
          <p:nvPr/>
        </p:nvSpPr>
        <p:spPr>
          <a:xfrm>
            <a:off x="7667538" y="3281409"/>
            <a:ext cx="3795007" cy="276999"/>
          </a:xfrm>
          <a:prstGeom prst="rect">
            <a:avLst/>
          </a:prstGeom>
          <a:noFill/>
        </p:spPr>
        <p:txBody>
          <a:bodyPr wrap="square" rtlCol="0">
            <a:spAutoFit/>
          </a:bodyPr>
          <a:lstStyle/>
          <a:p>
            <a:r>
              <a:rPr lang="en-US" sz="1200" dirty="0"/>
              <a:t>Water deficit influence on the crop growth in late stages</a:t>
            </a:r>
            <a:endParaRPr lang="mk-MK" sz="1200" dirty="0"/>
          </a:p>
        </p:txBody>
      </p:sp>
      <p:sp>
        <p:nvSpPr>
          <p:cNvPr id="8" name="TextBox 7">
            <a:extLst>
              <a:ext uri="{FF2B5EF4-FFF2-40B4-BE49-F238E27FC236}">
                <a16:creationId xmlns:a16="http://schemas.microsoft.com/office/drawing/2014/main" id="{C70DD780-4E7F-4BF2-BAA5-CFCD3E56202C}"/>
              </a:ext>
            </a:extLst>
          </p:cNvPr>
          <p:cNvSpPr txBox="1"/>
          <p:nvPr/>
        </p:nvSpPr>
        <p:spPr>
          <a:xfrm>
            <a:off x="7667538" y="5944588"/>
            <a:ext cx="3795007" cy="276999"/>
          </a:xfrm>
          <a:prstGeom prst="rect">
            <a:avLst/>
          </a:prstGeom>
          <a:noFill/>
        </p:spPr>
        <p:txBody>
          <a:bodyPr wrap="square" rtlCol="0">
            <a:spAutoFit/>
          </a:bodyPr>
          <a:lstStyle/>
          <a:p>
            <a:r>
              <a:rPr lang="en-US" sz="1200" dirty="0">
                <a:latin typeface="Arial Narrow" panose="020B0606020202030204" pitchFamily="34" charset="0"/>
              </a:rPr>
              <a:t>Water deficit influence of the crop growth in early stages</a:t>
            </a:r>
            <a:endParaRPr lang="mk-MK" sz="1200" dirty="0">
              <a:latin typeface="Arial Narrow" panose="020B0606020202030204" pitchFamily="34" charset="0"/>
            </a:endParaRPr>
          </a:p>
        </p:txBody>
      </p:sp>
      <p:sp>
        <p:nvSpPr>
          <p:cNvPr id="9" name="TextBox 8">
            <a:extLst>
              <a:ext uri="{FF2B5EF4-FFF2-40B4-BE49-F238E27FC236}">
                <a16:creationId xmlns:a16="http://schemas.microsoft.com/office/drawing/2014/main" id="{CAC70298-F879-42EE-8CCA-73F0CEDB6817}"/>
              </a:ext>
            </a:extLst>
          </p:cNvPr>
          <p:cNvSpPr txBox="1"/>
          <p:nvPr/>
        </p:nvSpPr>
        <p:spPr>
          <a:xfrm>
            <a:off x="499735" y="963678"/>
            <a:ext cx="7919705" cy="307777"/>
          </a:xfrm>
          <a:prstGeom prst="rect">
            <a:avLst/>
          </a:prstGeom>
          <a:noFill/>
        </p:spPr>
        <p:txBody>
          <a:bodyPr wrap="square" rtlCol="0">
            <a:spAutoFit/>
          </a:bodyPr>
          <a:lstStyle/>
          <a:p>
            <a:r>
              <a:rPr lang="en-US" sz="1400" dirty="0">
                <a:latin typeface="Arial Narrow" panose="020B0606020202030204" pitchFamily="34" charset="0"/>
                <a:ea typeface="+mj-ea"/>
                <a:cs typeface="+mj-cs"/>
              </a:rPr>
              <a:t>Example: Maize yield response to CC in NM and adaption measures applied</a:t>
            </a:r>
            <a:endParaRPr lang="mk-MK" sz="1400" dirty="0">
              <a:latin typeface="Arial Narrow" panose="020B0606020202030204" pitchFamily="34" charset="0"/>
              <a:ea typeface="+mj-ea"/>
              <a:cs typeface="+mj-cs"/>
            </a:endParaRPr>
          </a:p>
        </p:txBody>
      </p:sp>
      <p:graphicFrame>
        <p:nvGraphicFramePr>
          <p:cNvPr id="11" name="Table 10">
            <a:extLst>
              <a:ext uri="{FF2B5EF4-FFF2-40B4-BE49-F238E27FC236}">
                <a16:creationId xmlns:a16="http://schemas.microsoft.com/office/drawing/2014/main" id="{67D5C539-F88C-4A43-B5E8-2E97D7CD504A}"/>
              </a:ext>
            </a:extLst>
          </p:cNvPr>
          <p:cNvGraphicFramePr>
            <a:graphicFrameLocks noGrp="1"/>
          </p:cNvGraphicFramePr>
          <p:nvPr>
            <p:extLst>
              <p:ext uri="{D42A27DB-BD31-4B8C-83A1-F6EECF244321}">
                <p14:modId xmlns:p14="http://schemas.microsoft.com/office/powerpoint/2010/main" val="3056335767"/>
              </p:ext>
            </p:extLst>
          </p:nvPr>
        </p:nvGraphicFramePr>
        <p:xfrm>
          <a:off x="499735" y="5639173"/>
          <a:ext cx="4487961" cy="1053928"/>
        </p:xfrm>
        <a:graphic>
          <a:graphicData uri="http://schemas.openxmlformats.org/drawingml/2006/table">
            <a:tbl>
              <a:tblPr>
                <a:tableStyleId>{5FD0F851-EC5A-4D38-B0AD-8093EC10F338}</a:tableStyleId>
              </a:tblPr>
              <a:tblGrid>
                <a:gridCol w="949933">
                  <a:extLst>
                    <a:ext uri="{9D8B030D-6E8A-4147-A177-3AD203B41FA5}">
                      <a16:colId xmlns:a16="http://schemas.microsoft.com/office/drawing/2014/main" val="3469059728"/>
                    </a:ext>
                  </a:extLst>
                </a:gridCol>
                <a:gridCol w="1730375">
                  <a:extLst>
                    <a:ext uri="{9D8B030D-6E8A-4147-A177-3AD203B41FA5}">
                      <a16:colId xmlns:a16="http://schemas.microsoft.com/office/drawing/2014/main" val="2437999606"/>
                    </a:ext>
                  </a:extLst>
                </a:gridCol>
                <a:gridCol w="1807653">
                  <a:extLst>
                    <a:ext uri="{9D8B030D-6E8A-4147-A177-3AD203B41FA5}">
                      <a16:colId xmlns:a16="http://schemas.microsoft.com/office/drawing/2014/main" val="1018201684"/>
                    </a:ext>
                  </a:extLst>
                </a:gridCol>
              </a:tblGrid>
              <a:tr h="244303">
                <a:tc>
                  <a:txBody>
                    <a:bodyPr/>
                    <a:lstStyle/>
                    <a:p>
                      <a:pPr algn="l" fontAlgn="b"/>
                      <a:endParaRPr lang="en-US" sz="1000" b="1" i="0" u="none" strike="noStrike" dirty="0">
                        <a:solidFill>
                          <a:srgbClr val="FFFFFF"/>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Simulated Irrigation water use in mm</a:t>
                      </a:r>
                      <a:endParaRPr lang="en-US" sz="1000" b="1" i="0" u="none" strike="noStrike" dirty="0">
                        <a:solidFill>
                          <a:srgbClr val="FFFFFF"/>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Irrigation water productivity in kg/m3</a:t>
                      </a:r>
                      <a:endParaRPr lang="en-US" sz="1000" b="1" i="0" u="none" strike="noStrike" dirty="0">
                        <a:solidFill>
                          <a:srgbClr val="FFFFFF"/>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4175953180"/>
                  </a:ext>
                </a:extLst>
              </a:tr>
              <a:tr h="139791">
                <a:tc>
                  <a:txBody>
                    <a:bodyPr/>
                    <a:lstStyle/>
                    <a:p>
                      <a:pPr algn="l" fontAlgn="b"/>
                      <a:r>
                        <a:rPr lang="en-US" sz="1000" u="none" strike="noStrike" dirty="0">
                          <a:effectLst/>
                          <a:latin typeface="Arial Narrow" panose="020B0606020202030204" pitchFamily="34" charset="0"/>
                        </a:rPr>
                        <a:t>Base case</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229.8</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1.18</a:t>
                      </a:r>
                      <a:endParaRPr lang="en-US" sz="10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071563609"/>
                  </a:ext>
                </a:extLst>
              </a:tr>
              <a:tr h="139791">
                <a:tc>
                  <a:txBody>
                    <a:bodyPr/>
                    <a:lstStyle/>
                    <a:p>
                      <a:pPr algn="l" fontAlgn="b"/>
                      <a:r>
                        <a:rPr lang="en-US" sz="1000" u="none" strike="noStrike" dirty="0">
                          <a:effectLst/>
                          <a:latin typeface="Arial Narrow" panose="020B0606020202030204" pitchFamily="34" charset="0"/>
                        </a:rPr>
                        <a:t>2030 RCP4.5</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303.22</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1.21</a:t>
                      </a:r>
                      <a:endParaRPr lang="en-US" sz="10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370307378"/>
                  </a:ext>
                </a:extLst>
              </a:tr>
              <a:tr h="139791">
                <a:tc>
                  <a:txBody>
                    <a:bodyPr/>
                    <a:lstStyle/>
                    <a:p>
                      <a:pPr algn="l" fontAlgn="b"/>
                      <a:r>
                        <a:rPr lang="en-US" sz="1000" u="none" strike="noStrike" dirty="0">
                          <a:effectLst/>
                          <a:latin typeface="Arial Narrow" panose="020B0606020202030204" pitchFamily="34" charset="0"/>
                        </a:rPr>
                        <a:t>2030 RCP8.5</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a:effectLst/>
                          <a:latin typeface="Arial Narrow" panose="020B0606020202030204" pitchFamily="34" charset="0"/>
                        </a:rPr>
                        <a:t>246.5</a:t>
                      </a:r>
                      <a:endParaRPr lang="en-US" sz="10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1.3</a:t>
                      </a:r>
                      <a:endParaRPr lang="en-US" sz="10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164238281"/>
                  </a:ext>
                </a:extLst>
              </a:tr>
              <a:tr h="139791">
                <a:tc>
                  <a:txBody>
                    <a:bodyPr/>
                    <a:lstStyle/>
                    <a:p>
                      <a:pPr algn="l" fontAlgn="b"/>
                      <a:r>
                        <a:rPr lang="en-US" sz="1000" u="none" strike="noStrike" dirty="0">
                          <a:effectLst/>
                          <a:latin typeface="Arial Narrow" panose="020B0606020202030204" pitchFamily="34" charset="0"/>
                        </a:rPr>
                        <a:t>2060 RCP4.5</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a:effectLst/>
                          <a:latin typeface="Arial Narrow" panose="020B0606020202030204" pitchFamily="34" charset="0"/>
                        </a:rPr>
                        <a:t>236.1</a:t>
                      </a:r>
                      <a:endParaRPr lang="en-US" sz="10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1.68</a:t>
                      </a:r>
                      <a:endParaRPr lang="en-US" sz="10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391101390"/>
                  </a:ext>
                </a:extLst>
              </a:tr>
              <a:tr h="139791">
                <a:tc>
                  <a:txBody>
                    <a:bodyPr/>
                    <a:lstStyle/>
                    <a:p>
                      <a:pPr algn="l" fontAlgn="b"/>
                      <a:r>
                        <a:rPr lang="en-US" sz="1000" u="none" strike="noStrike" dirty="0">
                          <a:effectLst/>
                          <a:latin typeface="Arial Narrow" panose="020B0606020202030204" pitchFamily="34" charset="0"/>
                        </a:rPr>
                        <a:t>2060 RCP8.5</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241.9</a:t>
                      </a:r>
                      <a:endParaRPr lang="en-US" sz="10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000" u="none" strike="noStrike" dirty="0">
                          <a:effectLst/>
                          <a:latin typeface="Arial Narrow" panose="020B0606020202030204" pitchFamily="34" charset="0"/>
                        </a:rPr>
                        <a:t>3.14</a:t>
                      </a:r>
                      <a:endParaRPr lang="en-US" sz="10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4101964258"/>
                  </a:ext>
                </a:extLst>
              </a:tr>
            </a:tbl>
          </a:graphicData>
        </a:graphic>
      </p:graphicFrame>
      <p:pic>
        <p:nvPicPr>
          <p:cNvPr id="12" name="Picture 11">
            <a:extLst>
              <a:ext uri="{FF2B5EF4-FFF2-40B4-BE49-F238E27FC236}">
                <a16:creationId xmlns:a16="http://schemas.microsoft.com/office/drawing/2014/main" id="{4F7819B3-FDA1-4B5F-BD12-E9341F67771E}"/>
              </a:ext>
            </a:extLst>
          </p:cNvPr>
          <p:cNvPicPr>
            <a:picLocks noChangeAspect="1"/>
          </p:cNvPicPr>
          <p:nvPr/>
        </p:nvPicPr>
        <p:blipFill>
          <a:blip r:embed="rId5"/>
          <a:stretch>
            <a:fillRect/>
          </a:stretch>
        </p:blipFill>
        <p:spPr>
          <a:xfrm>
            <a:off x="5392794" y="1402778"/>
            <a:ext cx="955210" cy="1167478"/>
          </a:xfrm>
          <a:prstGeom prst="rect">
            <a:avLst/>
          </a:prstGeom>
        </p:spPr>
      </p:pic>
      <p:sp>
        <p:nvSpPr>
          <p:cNvPr id="13" name="Rectangle 12">
            <a:extLst>
              <a:ext uri="{FF2B5EF4-FFF2-40B4-BE49-F238E27FC236}">
                <a16:creationId xmlns:a16="http://schemas.microsoft.com/office/drawing/2014/main" id="{C686F131-2EBD-4C7D-AB96-FFDACCC601B4}"/>
              </a:ext>
            </a:extLst>
          </p:cNvPr>
          <p:cNvSpPr/>
          <p:nvPr/>
        </p:nvSpPr>
        <p:spPr>
          <a:xfrm>
            <a:off x="6669428" y="6318872"/>
            <a:ext cx="5413683" cy="307777"/>
          </a:xfrm>
          <a:prstGeom prst="rect">
            <a:avLst/>
          </a:prstGeom>
        </p:spPr>
        <p:txBody>
          <a:bodyPr wrap="square">
            <a:spAutoFit/>
          </a:bodyPr>
          <a:lstStyle/>
          <a:p>
            <a:r>
              <a:rPr lang="en-US" sz="1400" dirty="0">
                <a:latin typeface="Arial Narrow" panose="020B0606020202030204" pitchFamily="34" charset="0"/>
              </a:rPr>
              <a:t>Tr – Transpiration, CC – Canopy cover, Dr- Root zone water depletion</a:t>
            </a:r>
            <a:endParaRPr lang="mk-MK" sz="1400" dirty="0">
              <a:latin typeface="Arial Narrow" panose="020B0606020202030204" pitchFamily="34" charset="0"/>
            </a:endParaRPr>
          </a:p>
        </p:txBody>
      </p:sp>
      <p:pic>
        <p:nvPicPr>
          <p:cNvPr id="14" name="Picture 13">
            <a:extLst>
              <a:ext uri="{FF2B5EF4-FFF2-40B4-BE49-F238E27FC236}">
                <a16:creationId xmlns:a16="http://schemas.microsoft.com/office/drawing/2014/main" id="{56DDB9DC-A14E-4797-950F-8A26D7610FCD}"/>
              </a:ext>
            </a:extLst>
          </p:cNvPr>
          <p:cNvPicPr>
            <a:picLocks noChangeAspect="1"/>
          </p:cNvPicPr>
          <p:nvPr/>
        </p:nvPicPr>
        <p:blipFill>
          <a:blip r:embed="rId6"/>
          <a:stretch>
            <a:fillRect/>
          </a:stretch>
        </p:blipFill>
        <p:spPr>
          <a:xfrm>
            <a:off x="583405" y="3255581"/>
            <a:ext cx="4162057" cy="2174481"/>
          </a:xfrm>
          <a:prstGeom prst="rect">
            <a:avLst/>
          </a:prstGeom>
        </p:spPr>
      </p:pic>
      <p:sp>
        <p:nvSpPr>
          <p:cNvPr id="15" name="Rectangle 14"/>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6" name="Rectangle 15"/>
          <p:cNvSpPr/>
          <p:nvPr/>
        </p:nvSpPr>
        <p:spPr>
          <a:xfrm>
            <a:off x="2222500" y="53160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agriculture sector related to floods and climate change</a:t>
            </a:r>
          </a:p>
        </p:txBody>
      </p:sp>
    </p:spTree>
    <p:extLst>
      <p:ext uri="{BB962C8B-B14F-4D97-AF65-F5344CB8AC3E}">
        <p14:creationId xmlns:p14="http://schemas.microsoft.com/office/powerpoint/2010/main" val="2222101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118498590"/>
              </p:ext>
            </p:extLst>
          </p:nvPr>
        </p:nvGraphicFramePr>
        <p:xfrm>
          <a:off x="0" y="1792940"/>
          <a:ext cx="3299012" cy="395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201503" y="175572"/>
            <a:ext cx="11900965" cy="646331"/>
          </a:xfrm>
          <a:prstGeom prst="rect">
            <a:avLst/>
          </a:prstGeom>
        </p:spPr>
        <p:txBody>
          <a:bodyPr wrap="square">
            <a:spAutoFit/>
          </a:bodyPr>
          <a:lstStyle/>
          <a:p>
            <a:pPr algn="ctr"/>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p>
          <a:p>
            <a:pPr algn="ctr"/>
            <a:r>
              <a:rPr lang="en-US" dirty="0">
                <a:latin typeface="Arial Narrow" panose="020B0606020202030204" pitchFamily="34" charset="0"/>
              </a:rPr>
              <a:t>Flood Risk Management Policies </a:t>
            </a:r>
            <a:endParaRPr lang="en-US" dirty="0"/>
          </a:p>
        </p:txBody>
      </p:sp>
      <p:graphicFrame>
        <p:nvGraphicFramePr>
          <p:cNvPr id="5" name="Diagram 4"/>
          <p:cNvGraphicFramePr/>
          <p:nvPr>
            <p:extLst>
              <p:ext uri="{D42A27DB-BD31-4B8C-83A1-F6EECF244321}">
                <p14:modId xmlns:p14="http://schemas.microsoft.com/office/powerpoint/2010/main" val="3615102120"/>
              </p:ext>
            </p:extLst>
          </p:nvPr>
        </p:nvGraphicFramePr>
        <p:xfrm>
          <a:off x="4160090" y="821903"/>
          <a:ext cx="7577229" cy="25910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13163799"/>
              </p:ext>
            </p:extLst>
          </p:nvPr>
        </p:nvGraphicFramePr>
        <p:xfrm>
          <a:off x="3884705" y="3142289"/>
          <a:ext cx="8128000" cy="16814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09199059"/>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latin typeface="Arial Narrow" panose="020B0606020202030204" pitchFamily="34" charset="0"/>
                        </a:rPr>
                        <a:t>Sector of Hydropower</a:t>
                      </a:r>
                      <a:r>
                        <a:rPr lang="en-US" sz="1600" baseline="0" dirty="0">
                          <a:latin typeface="Arial Narrow" panose="020B0606020202030204" pitchFamily="34" charset="0"/>
                        </a:rPr>
                        <a:t> / Flood protection</a:t>
                      </a:r>
                      <a:endParaRPr lang="en-US" sz="1600" dirty="0">
                        <a:latin typeface="Arial Narrow" panose="020B0606020202030204" pitchFamily="34" charset="0"/>
                      </a:endParaRPr>
                    </a:p>
                  </a:txBody>
                  <a:tcPr/>
                </a:tc>
                <a:extLst>
                  <a:ext uri="{0D108BD9-81ED-4DB2-BD59-A6C34878D82A}">
                    <a16:rowId xmlns:a16="http://schemas.microsoft.com/office/drawing/2014/main" val="3687632364"/>
                  </a:ext>
                </a:extLst>
              </a:tr>
              <a:tr h="370840">
                <a:tc>
                  <a:txBody>
                    <a:bodyPr/>
                    <a:lstStyle/>
                    <a:p>
                      <a:pPr algn="just"/>
                      <a:r>
                        <a:rPr lang="en-US" sz="1600" dirty="0">
                          <a:latin typeface="Arial Narrow" panose="020B0606020202030204" pitchFamily="34" charset="0"/>
                        </a:rPr>
                        <a:t>Technical and non-technical measures for selected sites, for example: (1) Adopt operational strategies to reduce high flows, (2) Build additional storage capacity, (3) Measures for protecting critical infrastructure, (4) Adjust water management strategies, (5) Increase storage capacity, (6) </a:t>
                      </a:r>
                      <a:r>
                        <a:rPr lang="en-US" sz="1600" u="sng" dirty="0">
                          <a:latin typeface="Arial Narrow" panose="020B0606020202030204" pitchFamily="34" charset="0"/>
                        </a:rPr>
                        <a:t>Improve short and medium term water flow forecasts</a:t>
                      </a:r>
                      <a:r>
                        <a:rPr lang="en-US" sz="1600" dirty="0">
                          <a:latin typeface="Arial Narrow" panose="020B0606020202030204" pitchFamily="34" charset="0"/>
                        </a:rPr>
                        <a:t>, (7) Sediment management, (8) Site ground installations outside hazard zones, (9) Improve insulator design.</a:t>
                      </a:r>
                      <a:r>
                        <a:rPr lang="en-US" sz="1600" dirty="0">
                          <a:latin typeface="Arial Narrow" panose="020B0606020202030204" pitchFamily="34" charset="0"/>
                          <a:ea typeface="Calibri" panose="020F0502020204030204" pitchFamily="34" charset="0"/>
                        </a:rPr>
                        <a:t> </a:t>
                      </a:r>
                      <a:endParaRPr lang="en-US" sz="1600" dirty="0"/>
                    </a:p>
                  </a:txBody>
                  <a:tcPr/>
                </a:tc>
                <a:extLst>
                  <a:ext uri="{0D108BD9-81ED-4DB2-BD59-A6C34878D82A}">
                    <a16:rowId xmlns:a16="http://schemas.microsoft.com/office/drawing/2014/main" val="161205481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78599610"/>
              </p:ext>
            </p:extLst>
          </p:nvPr>
        </p:nvGraphicFramePr>
        <p:xfrm>
          <a:off x="3884705" y="4978128"/>
          <a:ext cx="8128000" cy="1681480"/>
        </p:xfrm>
        <a:graphic>
          <a:graphicData uri="http://schemas.openxmlformats.org/drawingml/2006/table">
            <a:tbl>
              <a:tblPr firstRow="1" bandRow="1">
                <a:tableStyleId>{93296810-A885-4BE3-A3E7-6D5BEEA58F35}</a:tableStyleId>
              </a:tblPr>
              <a:tblGrid>
                <a:gridCol w="8128000">
                  <a:extLst>
                    <a:ext uri="{9D8B030D-6E8A-4147-A177-3AD203B41FA5}">
                      <a16:colId xmlns:a16="http://schemas.microsoft.com/office/drawing/2014/main" val="1809199059"/>
                    </a:ext>
                  </a:extLst>
                </a:gridCol>
              </a:tblGrid>
              <a:tr h="370840">
                <a:tc>
                  <a:txBody>
                    <a:bodyPr/>
                    <a:lstStyle/>
                    <a:p>
                      <a:pPr lvl="0"/>
                      <a:r>
                        <a:rPr lang="en-US" sz="1600" dirty="0">
                          <a:latin typeface="Arial Narrow" panose="020B0606020202030204" pitchFamily="34" charset="0"/>
                        </a:rPr>
                        <a:t>Sector of Agriculture</a:t>
                      </a:r>
                    </a:p>
                  </a:txBody>
                  <a:tcPr/>
                </a:tc>
                <a:extLst>
                  <a:ext uri="{0D108BD9-81ED-4DB2-BD59-A6C34878D82A}">
                    <a16:rowId xmlns:a16="http://schemas.microsoft.com/office/drawing/2014/main" val="3687632364"/>
                  </a:ext>
                </a:extLst>
              </a:tr>
              <a:tr h="370840">
                <a:tc>
                  <a:txBody>
                    <a:bodyPr/>
                    <a:lstStyle/>
                    <a:p>
                      <a:pPr algn="just"/>
                      <a:r>
                        <a:rPr lang="en-US" sz="1600" dirty="0">
                          <a:latin typeface="Arial Narrow" panose="020B0606020202030204" pitchFamily="34" charset="0"/>
                        </a:rPr>
                        <a:t>Adaptation recommendations will have two objectives: to reduce exposure to the risk of damage and to develop the capacity to cope with unavoidable damages. For the Agricultural sector, the recommendation following the two objectives may include: (1) Change in the cropping pattern and (2) Crop diversification (climate and flood resilient corps), (3) Soil conservation measures (increasing retention capacities and decreasing soil erosion)</a:t>
                      </a:r>
                    </a:p>
                  </a:txBody>
                  <a:tcPr/>
                </a:tc>
                <a:extLst>
                  <a:ext uri="{0D108BD9-81ED-4DB2-BD59-A6C34878D82A}">
                    <a16:rowId xmlns:a16="http://schemas.microsoft.com/office/drawing/2014/main" val="1612054816"/>
                  </a:ext>
                </a:extLst>
              </a:tr>
            </a:tbl>
          </a:graphicData>
        </a:graphic>
      </p:graphicFrame>
    </p:spTree>
    <p:extLst>
      <p:ext uri="{BB962C8B-B14F-4D97-AF65-F5344CB8AC3E}">
        <p14:creationId xmlns:p14="http://schemas.microsoft.com/office/powerpoint/2010/main" val="363126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2757709"/>
              </p:ext>
            </p:extLst>
          </p:nvPr>
        </p:nvGraphicFramePr>
        <p:xfrm>
          <a:off x="138845" y="2001116"/>
          <a:ext cx="4090992" cy="4687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45034" y="375482"/>
            <a:ext cx="11766052" cy="1238801"/>
          </a:xfrm>
          <a:prstGeom prst="rect">
            <a:avLst/>
          </a:prstGeom>
        </p:spPr>
        <p:txBody>
          <a:bodyPr wrap="square">
            <a:spAutoFit/>
          </a:bodyPr>
          <a:lstStyle/>
          <a:p>
            <a:pPr algn="just">
              <a:spcAft>
                <a:spcPts val="300"/>
              </a:spcAft>
            </a:pPr>
            <a:r>
              <a:rPr lang="en-US" b="1" i="1" dirty="0">
                <a:latin typeface="Arial Narrow" panose="020B0606020202030204" pitchFamily="34" charset="0"/>
                <a:ea typeface="Calibri" panose="020F0502020204030204" pitchFamily="34" charset="0"/>
                <a:cs typeface="Calibri" panose="020F0502020204030204" pitchFamily="34" charset="0"/>
              </a:rPr>
              <a:t>Aim and Objectives</a:t>
            </a:r>
            <a:endParaRPr lang="en-US" sz="2000" dirty="0">
              <a:latin typeface="Arial Narrow" panose="020B0606020202030204" pitchFamily="34" charset="0"/>
              <a:ea typeface="Calibri" panose="020F0502020204030204" pitchFamily="34" charset="0"/>
            </a:endParaRPr>
          </a:p>
          <a:p>
            <a:pPr algn="just"/>
            <a:r>
              <a:rPr lang="mk-MK" dirty="0">
                <a:latin typeface="Arial Narrow" panose="020B0606020202030204" pitchFamily="34" charset="0"/>
                <a:ea typeface="Calibri" panose="020F0502020204030204" pitchFamily="34" charset="0"/>
              </a:rPr>
              <a:t>The main objective of this assignment is to analyze interconnected dependencies, conflicts, and options for policy coordination between the sectors of flood protection and hydropower, and agriculture in the Drin basin by developing sectoral policies. Also with this assignment, tangible climate-resilient non-conventional measures for mainstreaming into existing national frameworks will be analyzed.</a:t>
            </a:r>
            <a:endParaRPr lang="en-US" dirty="0">
              <a:latin typeface="Arial Narrow" panose="020B0606020202030204" pitchFamily="34" charset="0"/>
            </a:endParaRPr>
          </a:p>
        </p:txBody>
      </p:sp>
      <p:sp>
        <p:nvSpPr>
          <p:cNvPr id="6" name="Rectangle 5"/>
          <p:cNvSpPr/>
          <p:nvPr/>
        </p:nvSpPr>
        <p:spPr>
          <a:xfrm>
            <a:off x="4393052" y="5583116"/>
            <a:ext cx="7694726" cy="646331"/>
          </a:xfrm>
          <a:prstGeom prst="rect">
            <a:avLst/>
          </a:prstGeom>
        </p:spPr>
        <p:txBody>
          <a:bodyPr wrap="square">
            <a:spAutoFit/>
          </a:bodyPr>
          <a:lstStyle/>
          <a:p>
            <a:pPr algn="just"/>
            <a:r>
              <a:rPr lang="en-US" sz="1200" dirty="0">
                <a:latin typeface="Arial Narrow" panose="020B0606020202030204" pitchFamily="34" charset="0"/>
                <a:ea typeface="Calibri" panose="020F0502020204030204" pitchFamily="34" charset="0"/>
              </a:rPr>
              <a:t>Within this task, the Consultant will develop policies for the Agriculture and Hydropower sector which will provide mitigation recommendations for the flood-prone areas of the Drin basin. Each of the policies will contain general recommendations as well as site-specific technical recommendations to tackle climate change.</a:t>
            </a:r>
            <a:endParaRPr lang="en-US" sz="1200" dirty="0">
              <a:latin typeface="Arial Narrow" panose="020B0606020202030204" pitchFamily="34" charset="0"/>
            </a:endParaRPr>
          </a:p>
        </p:txBody>
      </p:sp>
      <p:sp>
        <p:nvSpPr>
          <p:cNvPr id="7" name="Rectangle 6"/>
          <p:cNvSpPr/>
          <p:nvPr/>
        </p:nvSpPr>
        <p:spPr>
          <a:xfrm>
            <a:off x="4393052" y="4134572"/>
            <a:ext cx="7694726" cy="1200329"/>
          </a:xfrm>
          <a:prstGeom prst="rect">
            <a:avLst/>
          </a:prstGeom>
        </p:spPr>
        <p:txBody>
          <a:bodyPr wrap="square">
            <a:spAutoFit/>
          </a:bodyPr>
          <a:lstStyle/>
          <a:p>
            <a:pPr algn="just"/>
            <a:r>
              <a:rPr lang="en-US" sz="1200" dirty="0">
                <a:solidFill>
                  <a:srgbClr val="7030A0"/>
                </a:solidFill>
                <a:latin typeface="Arial Narrow" panose="020B0606020202030204" pitchFamily="34" charset="0"/>
                <a:ea typeface="Calibri" panose="020F0502020204030204" pitchFamily="34" charset="0"/>
              </a:rPr>
              <a:t>The main focus of Task 2 will be developing of in-depth technical analysis of the Agriculture and Hydropower sectors related to floods by taking into consideration the climate change effects.</a:t>
            </a:r>
            <a:endParaRPr lang="mk-MK" sz="1200" dirty="0">
              <a:solidFill>
                <a:srgbClr val="7030A0"/>
              </a:solidFill>
              <a:latin typeface="Arial Narrow" panose="020B0606020202030204" pitchFamily="34" charset="0"/>
              <a:ea typeface="Calibri" panose="020F0502020204030204" pitchFamily="34" charset="0"/>
            </a:endParaRPr>
          </a:p>
          <a:p>
            <a:pPr marL="171450" indent="-171450">
              <a:buFont typeface="Arial" panose="020B0604020202020204" pitchFamily="34" charset="0"/>
              <a:buChar char="•"/>
            </a:pPr>
            <a:r>
              <a:rPr lang="en-US" sz="1200" dirty="0">
                <a:solidFill>
                  <a:srgbClr val="7030A0"/>
                </a:solidFill>
                <a:latin typeface="Arial Narrow" panose="020B0606020202030204" pitchFamily="34" charset="0"/>
              </a:rPr>
              <a:t>REFERENCE Scenario</a:t>
            </a:r>
            <a:endParaRPr lang="mk-MK" sz="1200" dirty="0">
              <a:solidFill>
                <a:srgbClr val="7030A0"/>
              </a:solidFill>
              <a:latin typeface="Arial Narrow" panose="020B0606020202030204" pitchFamily="34" charset="0"/>
            </a:endParaRPr>
          </a:p>
          <a:p>
            <a:pPr marL="171450" indent="-171450">
              <a:buFont typeface="Arial" panose="020B0604020202020204" pitchFamily="34" charset="0"/>
              <a:buChar char="•"/>
            </a:pPr>
            <a:r>
              <a:rPr lang="en-US" sz="1200" dirty="0">
                <a:solidFill>
                  <a:srgbClr val="7030A0"/>
                </a:solidFill>
                <a:latin typeface="Arial Narrow" panose="020B0606020202030204" pitchFamily="34" charset="0"/>
              </a:rPr>
              <a:t>CLIMATE CHANGE Scenario</a:t>
            </a:r>
            <a:endParaRPr lang="mk-MK" sz="1200" dirty="0">
              <a:solidFill>
                <a:srgbClr val="7030A0"/>
              </a:solidFill>
              <a:latin typeface="Arial Narrow" panose="020B0606020202030204" pitchFamily="34" charset="0"/>
            </a:endParaRPr>
          </a:p>
          <a:p>
            <a:pPr marL="171450" indent="-171450">
              <a:buFont typeface="Arial" panose="020B0604020202020204" pitchFamily="34" charset="0"/>
              <a:buChar char="•"/>
            </a:pPr>
            <a:r>
              <a:rPr lang="en-US" sz="1200" dirty="0">
                <a:solidFill>
                  <a:srgbClr val="7030A0"/>
                </a:solidFill>
                <a:latin typeface="Arial Narrow" panose="020B0606020202030204" pitchFamily="34" charset="0"/>
              </a:rPr>
              <a:t>FLOOD PROTECTION Scenario  </a:t>
            </a:r>
          </a:p>
          <a:p>
            <a:pPr marL="171450" indent="-171450" algn="just">
              <a:buFont typeface="Arial" panose="020B0604020202020204" pitchFamily="34" charset="0"/>
              <a:buChar char="•"/>
            </a:pPr>
            <a:r>
              <a:rPr lang="en-US" sz="1200" dirty="0">
                <a:solidFill>
                  <a:srgbClr val="7030A0"/>
                </a:solidFill>
                <a:latin typeface="Arial Narrow" panose="020B0606020202030204" pitchFamily="34" charset="0"/>
              </a:rPr>
              <a:t>FLOOD-SMART OPERATIONS and ACTIONS</a:t>
            </a:r>
            <a:endParaRPr lang="en-US" sz="1200" dirty="0">
              <a:solidFill>
                <a:srgbClr val="7030A0"/>
              </a:solidFill>
              <a:latin typeface="Arial Narrow" panose="020B0606020202030204" pitchFamily="34" charset="0"/>
              <a:ea typeface="Calibri" panose="020F0502020204030204" pitchFamily="34" charset="0"/>
            </a:endParaRPr>
          </a:p>
        </p:txBody>
      </p:sp>
      <p:sp>
        <p:nvSpPr>
          <p:cNvPr id="8" name="Rectangle 7"/>
          <p:cNvSpPr/>
          <p:nvPr/>
        </p:nvSpPr>
        <p:spPr>
          <a:xfrm>
            <a:off x="4393052" y="2316698"/>
            <a:ext cx="7694726" cy="1569660"/>
          </a:xfrm>
          <a:prstGeom prst="rect">
            <a:avLst/>
          </a:prstGeom>
        </p:spPr>
        <p:txBody>
          <a:bodyPr wrap="square">
            <a:spAutoFit/>
          </a:bodyPr>
          <a:lstStyle/>
          <a:p>
            <a:pPr algn="just"/>
            <a:r>
              <a:rPr lang="en-US" sz="1200" dirty="0">
                <a:latin typeface="Arial Narrow" panose="020B0606020202030204" pitchFamily="34" charset="0"/>
                <a:ea typeface="Calibri" panose="020F0502020204030204" pitchFamily="34" charset="0"/>
              </a:rPr>
              <a:t>The aim of Task 1 is to provide expert support for the further development of the Sectoral policies. In the first phase, all relevant </a:t>
            </a:r>
            <a:r>
              <a:rPr lang="en-US" sz="1200" b="1" dirty="0">
                <a:latin typeface="Arial Narrow" panose="020B0606020202030204" pitchFamily="34" charset="0"/>
                <a:ea typeface="Calibri" panose="020F0502020204030204" pitchFamily="34" charset="0"/>
              </a:rPr>
              <a:t>secondary data</a:t>
            </a:r>
            <a:r>
              <a:rPr lang="en-US" sz="1200" dirty="0">
                <a:latin typeface="Arial Narrow" panose="020B0606020202030204" pitchFamily="34" charset="0"/>
                <a:ea typeface="Calibri" panose="020F0502020204030204" pitchFamily="34" charset="0"/>
              </a:rPr>
              <a:t> which has been used in the past will be provided (flood hazard and risk maps, national policies documents in relation to Hydropower and Agriculture, and national climate adaptation policies in related sectors). The </a:t>
            </a:r>
            <a:r>
              <a:rPr lang="en-US" sz="1200" b="1" dirty="0">
                <a:latin typeface="Arial Narrow" panose="020B0606020202030204" pitchFamily="34" charset="0"/>
                <a:ea typeface="Calibri" panose="020F0502020204030204" pitchFamily="34" charset="0"/>
              </a:rPr>
              <a:t>primary data </a:t>
            </a:r>
            <a:r>
              <a:rPr lang="en-US" sz="1200" dirty="0">
                <a:latin typeface="Arial Narrow" panose="020B0606020202030204" pitchFamily="34" charset="0"/>
                <a:ea typeface="Calibri" panose="020F0502020204030204" pitchFamily="34" charset="0"/>
              </a:rPr>
              <a:t>relevant to the assignment will be collected in two phases. Initially by applying quantitative techniques, such as Time Series Analysis, Smoothing Techniques as well as Barometric Method (a method to speculate future trends based on current developments), a series of data related to electricity production, management of reservoirs, as well as data related to agricultural production, the crop patterns, yields ... will be provided. In the second step, in order to obtain feedback (needs and expectations) from the stakeholders, qualitative techniques will be applied such as (1) Interviews, (2) Focus Groups, and (3) Questionnaires.</a:t>
            </a:r>
          </a:p>
        </p:txBody>
      </p:sp>
    </p:spTree>
    <p:extLst>
      <p:ext uri="{BB962C8B-B14F-4D97-AF65-F5344CB8AC3E}">
        <p14:creationId xmlns:p14="http://schemas.microsoft.com/office/powerpoint/2010/main" val="180374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128637" y="1258572"/>
            <a:ext cx="5533333" cy="4647619"/>
            <a:chOff x="3966463" y="1164182"/>
            <a:chExt cx="5533333" cy="4647619"/>
          </a:xfrm>
        </p:grpSpPr>
        <p:pic>
          <p:nvPicPr>
            <p:cNvPr id="3" name="Picture 2"/>
            <p:cNvPicPr>
              <a:picLocks noChangeAspect="1"/>
            </p:cNvPicPr>
            <p:nvPr/>
          </p:nvPicPr>
          <p:blipFill>
            <a:blip r:embed="rId2"/>
            <a:stretch>
              <a:fillRect/>
            </a:stretch>
          </p:blipFill>
          <p:spPr>
            <a:xfrm>
              <a:off x="3966463" y="1164182"/>
              <a:ext cx="5533333" cy="4647619"/>
            </a:xfrm>
            <a:prstGeom prst="rect">
              <a:avLst/>
            </a:prstGeom>
          </p:spPr>
        </p:pic>
        <p:cxnSp>
          <p:nvCxnSpPr>
            <p:cNvPr id="5" name="Straight Arrow Connector 4"/>
            <p:cNvCxnSpPr/>
            <p:nvPr/>
          </p:nvCxnSpPr>
          <p:spPr>
            <a:xfrm>
              <a:off x="7262106" y="4949558"/>
              <a:ext cx="0" cy="28316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p:cNvCxnSpPr/>
            <p:nvPr/>
          </p:nvCxnSpPr>
          <p:spPr>
            <a:xfrm>
              <a:off x="7273904" y="3203354"/>
              <a:ext cx="0" cy="28906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aphicFrame>
        <p:nvGraphicFramePr>
          <p:cNvPr id="11" name="Diagram 10"/>
          <p:cNvGraphicFramePr/>
          <p:nvPr>
            <p:extLst>
              <p:ext uri="{D42A27DB-BD31-4B8C-83A1-F6EECF244321}">
                <p14:modId xmlns:p14="http://schemas.microsoft.com/office/powerpoint/2010/main" val="3161851378"/>
              </p:ext>
            </p:extLst>
          </p:nvPr>
        </p:nvGraphicFramePr>
        <p:xfrm>
          <a:off x="0" y="1063118"/>
          <a:ext cx="4090992" cy="4687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Tree>
    <p:extLst>
      <p:ext uri="{BB962C8B-B14F-4D97-AF65-F5344CB8AC3E}">
        <p14:creationId xmlns:p14="http://schemas.microsoft.com/office/powerpoint/2010/main" val="3990588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7F28B4F-438A-693C-9F15-26ADF3B87FA6}"/>
              </a:ext>
            </a:extLst>
          </p:cNvPr>
          <p:cNvGrpSpPr/>
          <p:nvPr/>
        </p:nvGrpSpPr>
        <p:grpSpPr>
          <a:xfrm>
            <a:off x="149567" y="1856486"/>
            <a:ext cx="8370506" cy="4901728"/>
            <a:chOff x="4328435" y="1126687"/>
            <a:chExt cx="8370506" cy="4901728"/>
          </a:xfrm>
        </p:grpSpPr>
        <p:graphicFrame>
          <p:nvGraphicFramePr>
            <p:cNvPr id="8" name="Diagram 7">
              <a:extLst>
                <a:ext uri="{FF2B5EF4-FFF2-40B4-BE49-F238E27FC236}">
                  <a16:creationId xmlns:a16="http://schemas.microsoft.com/office/drawing/2014/main" id="{2E78D0FF-91F8-467D-F485-9AB38471F103}"/>
                </a:ext>
              </a:extLst>
            </p:cNvPr>
            <p:cNvGraphicFramePr/>
            <p:nvPr/>
          </p:nvGraphicFramePr>
          <p:xfrm>
            <a:off x="4838823" y="2449922"/>
            <a:ext cx="6330419" cy="2205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EA0A2D1A-D8BB-912B-4842-DAA04A53EA2D}"/>
                </a:ext>
              </a:extLst>
            </p:cNvPr>
            <p:cNvSpPr/>
            <p:nvPr/>
          </p:nvSpPr>
          <p:spPr>
            <a:xfrm>
              <a:off x="9351635" y="2741218"/>
              <a:ext cx="3347306" cy="1443600"/>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FF0000"/>
                  </a:solidFill>
                  <a:latin typeface="Arial Narrow" panose="020B0606020202030204" pitchFamily="34" charset="0"/>
                  <a:ea typeface="Calibri" panose="020F0502020204030204" pitchFamily="34" charset="0"/>
                  <a:cs typeface="Segoe UI Light" panose="020B0502040204020203" pitchFamily="34" charset="0"/>
                </a:rPr>
                <a:t>RESERVOIR - SIMULATION MODELLING</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Assessment of flood reduction capacity</a:t>
              </a:r>
            </a:p>
            <a:p>
              <a:pPr marL="17145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Assessment of peak flow reduction capacity</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Assessment of energy production capacity</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Assessment of various operational scenarios </a:t>
              </a:r>
              <a:r>
                <a:rPr lang="mk-MK" sz="1050" kern="500" dirty="0">
                  <a:solidFill>
                    <a:srgbClr val="FF0000"/>
                  </a:solidFill>
                  <a:latin typeface="Arial Narrow" panose="020B0606020202030204" pitchFamily="34" charset="0"/>
                </a:rPr>
                <a:t> </a:t>
              </a:r>
              <a:endParaRPr lang="en-US" sz="1050" kern="500" dirty="0">
                <a:solidFill>
                  <a:srgbClr val="FF0000"/>
                </a:solidFill>
                <a:latin typeface="Arial Narrow" panose="020B0606020202030204" pitchFamily="34" charset="0"/>
              </a:endParaRP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Assessment of Climate change impact</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rgbClr val="FF0000"/>
                  </a:solidFill>
                  <a:latin typeface="Arial Narrow" panose="020B0606020202030204" pitchFamily="34" charset="0"/>
                </a:rPr>
                <a:t>Multi-purpose simulation analysis</a:t>
              </a:r>
              <a:endParaRPr lang="mk-MK" sz="1050" kern="500" dirty="0">
                <a:solidFill>
                  <a:srgbClr val="FF0000"/>
                </a:solidFill>
                <a:latin typeface="Arial Narrow" panose="020B0606020202030204" pitchFamily="34" charset="0"/>
              </a:endParaRPr>
            </a:p>
          </p:txBody>
        </p:sp>
        <p:sp>
          <p:nvSpPr>
            <p:cNvPr id="11" name="Rectangle 10">
              <a:extLst>
                <a:ext uri="{FF2B5EF4-FFF2-40B4-BE49-F238E27FC236}">
                  <a16:creationId xmlns:a16="http://schemas.microsoft.com/office/drawing/2014/main" id="{51299A53-7438-2805-7D16-61DAED1AF178}"/>
                </a:ext>
              </a:extLst>
            </p:cNvPr>
            <p:cNvSpPr/>
            <p:nvPr/>
          </p:nvSpPr>
          <p:spPr>
            <a:xfrm>
              <a:off x="6608637" y="1126687"/>
              <a:ext cx="3347306" cy="1205202"/>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HYDROLOGICAL MODELING</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Assessment of complete hydrologic processes </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Assessment of complex watershed systems</a:t>
              </a:r>
            </a:p>
            <a:p>
              <a:pPr marL="17145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Stochastic or Deterministic hydrologic modelling</a:t>
              </a:r>
            </a:p>
            <a:p>
              <a:pPr marL="17145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Modeling of rainfall-runoff processes </a:t>
              </a:r>
            </a:p>
            <a:p>
              <a:pPr marL="17145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Complex hydrological modelling</a:t>
              </a:r>
              <a:endParaRPr lang="mk-MK" sz="1050" kern="500" dirty="0">
                <a:solidFill>
                  <a:schemeClr val="bg2">
                    <a:lumMod val="75000"/>
                  </a:schemeClr>
                </a:solidFill>
                <a:latin typeface="Arial Narrow" panose="020B0606020202030204" pitchFamily="34" charset="0"/>
              </a:endParaRPr>
            </a:p>
          </p:txBody>
        </p:sp>
        <p:sp>
          <p:nvSpPr>
            <p:cNvPr id="13" name="Rectangle 12">
              <a:extLst>
                <a:ext uri="{FF2B5EF4-FFF2-40B4-BE49-F238E27FC236}">
                  <a16:creationId xmlns:a16="http://schemas.microsoft.com/office/drawing/2014/main" id="{789EA7D6-8B22-6816-B090-A2FCEF0A9BF5}"/>
                </a:ext>
              </a:extLst>
            </p:cNvPr>
            <p:cNvSpPr/>
            <p:nvPr/>
          </p:nvSpPr>
          <p:spPr>
            <a:xfrm>
              <a:off x="6688384" y="4823213"/>
              <a:ext cx="3347306" cy="1205202"/>
            </a:xfrm>
            <a:prstGeom prst="rect">
              <a:avLst/>
            </a:prstGeom>
          </p:spPr>
          <p:txBody>
            <a:bodyPr wrap="square" anchor="ctr">
              <a:spAutoFit/>
            </a:bodyPr>
            <a:lstStyle/>
            <a:p>
              <a:pPr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HYDRAULIC MODELING</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Two-dimensional flood modeling </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Assessment of peak flows, water depths, velocity</a:t>
              </a:r>
            </a:p>
            <a:p>
              <a:pPr marL="17145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Spatial modelling of maximum flood extents</a:t>
              </a:r>
            </a:p>
            <a:p>
              <a:pPr marL="17145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Assessment of critical riverbed sections</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Flood hazard and risk mapping</a:t>
              </a:r>
              <a:endParaRPr lang="mk-MK" sz="1050" kern="500" dirty="0">
                <a:solidFill>
                  <a:schemeClr val="bg2">
                    <a:lumMod val="75000"/>
                  </a:schemeClr>
                </a:solidFill>
                <a:latin typeface="Arial Narrow" panose="020B0606020202030204" pitchFamily="34" charset="0"/>
              </a:endParaRPr>
            </a:p>
          </p:txBody>
        </p:sp>
        <p:sp>
          <p:nvSpPr>
            <p:cNvPr id="15" name="Rectangle 14">
              <a:extLst>
                <a:ext uri="{FF2B5EF4-FFF2-40B4-BE49-F238E27FC236}">
                  <a16:creationId xmlns:a16="http://schemas.microsoft.com/office/drawing/2014/main" id="{F88BC0DF-C1C1-FCFC-33C8-9D12024203CD}"/>
                </a:ext>
              </a:extLst>
            </p:cNvPr>
            <p:cNvSpPr/>
            <p:nvPr/>
          </p:nvSpPr>
          <p:spPr>
            <a:xfrm>
              <a:off x="4328435" y="2762865"/>
              <a:ext cx="3347306" cy="1391022"/>
            </a:xfrm>
            <a:prstGeom prst="rect">
              <a:avLst/>
            </a:prstGeom>
          </p:spPr>
          <p:txBody>
            <a:bodyPr wrap="square" anchor="ctr">
              <a:spAutoFit/>
            </a:bodyPr>
            <a:lstStyle/>
            <a:p>
              <a:pPr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FLOOD IMPACT MODELING</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Flood impact assessment</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Calculation of flood damages</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Spatial allocation of flood damages</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Exposure and Vulnerability analysis</a:t>
              </a:r>
            </a:p>
            <a:p>
              <a:pPr marL="171450" marR="0" lvl="0" indent="-171450" algn="just">
                <a:lnSpc>
                  <a:spcPct val="115000"/>
                </a:lnSpc>
                <a:buClr>
                  <a:srgbClr val="4472C4"/>
                </a:buClr>
                <a:buSzPts val="1100"/>
                <a:buFont typeface="Wingdings" panose="05000000000000000000" pitchFamily="2" charset="2"/>
                <a:buChar char="ü"/>
              </a:pPr>
              <a:r>
                <a:rPr lang="en-US" sz="1050" kern="500" dirty="0">
                  <a:solidFill>
                    <a:schemeClr val="bg2">
                      <a:lumMod val="75000"/>
                    </a:schemeClr>
                  </a:solidFill>
                  <a:latin typeface="Arial Narrow" panose="020B0606020202030204" pitchFamily="34" charset="0"/>
                </a:rPr>
                <a:t>Critical infrastructure mapping</a:t>
              </a:r>
            </a:p>
            <a:p>
              <a:pPr marL="171450" marR="0" lvl="0" indent="-171450" algn="just">
                <a:lnSpc>
                  <a:spcPct val="115000"/>
                </a:lnSpc>
                <a:buClr>
                  <a:srgbClr val="4472C4"/>
                </a:buClr>
                <a:buSzPts val="1100"/>
                <a:buFont typeface="Wingdings" panose="05000000000000000000" pitchFamily="2" charset="2"/>
                <a:buChar char="ü"/>
              </a:pPr>
              <a:endParaRPr lang="mk-MK" sz="1050" kern="500" dirty="0">
                <a:solidFill>
                  <a:schemeClr val="bg2">
                    <a:lumMod val="75000"/>
                  </a:schemeClr>
                </a:solidFill>
                <a:latin typeface="Arial Narrow" panose="020B0606020202030204" pitchFamily="34" charset="0"/>
              </a:endParaRPr>
            </a:p>
          </p:txBody>
        </p:sp>
      </p:grpSp>
      <p:sp>
        <p:nvSpPr>
          <p:cNvPr id="10" name="Rectangle 9"/>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7" name="Content Placeholder 2">
            <a:extLst>
              <a:ext uri="{FF2B5EF4-FFF2-40B4-BE49-F238E27FC236}">
                <a16:creationId xmlns:a16="http://schemas.microsoft.com/office/drawing/2014/main" id="{DD06513A-DC2A-A2EC-714A-AAC7A8ADA3A0}"/>
              </a:ext>
            </a:extLst>
          </p:cNvPr>
          <p:cNvSpPr>
            <a:spLocks noGrp="1"/>
          </p:cNvSpPr>
          <p:nvPr/>
        </p:nvSpPr>
        <p:spPr>
          <a:xfrm>
            <a:off x="5166068" y="5853493"/>
            <a:ext cx="4167550" cy="83930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a:lnSpc>
                <a:spcPct val="107000"/>
              </a:lnSpc>
              <a:spcBef>
                <a:spcPts val="0"/>
              </a:spcBef>
              <a:buFont typeface="Wingdings" panose="05000000000000000000" pitchFamily="2" charset="2"/>
              <a:buChar char="Ø"/>
            </a:pPr>
            <a:r>
              <a:rPr lang="en-US" sz="1100" dirty="0">
                <a:solidFill>
                  <a:schemeClr val="bg1">
                    <a:lumMod val="65000"/>
                  </a:schemeClr>
                </a:solidFill>
                <a:latin typeface="Arial Narrow" panose="020B0606020202030204" pitchFamily="34" charset="0"/>
                <a:cs typeface="Times New Roman" panose="02020603050405020304" pitchFamily="18" charset="0"/>
              </a:rPr>
              <a:t>A platform for connecting the models used in the analytical process</a:t>
            </a:r>
          </a:p>
          <a:p>
            <a:pPr marL="0">
              <a:lnSpc>
                <a:spcPct val="107000"/>
              </a:lnSpc>
              <a:spcBef>
                <a:spcPts val="0"/>
              </a:spcBef>
              <a:buFont typeface="Wingdings" panose="05000000000000000000" pitchFamily="2" charset="2"/>
              <a:buChar char="Ø"/>
            </a:pPr>
            <a:r>
              <a:rPr lang="en-US" sz="1100" dirty="0">
                <a:solidFill>
                  <a:schemeClr val="bg1">
                    <a:lumMod val="65000"/>
                  </a:schemeClr>
                </a:solidFill>
                <a:latin typeface="Arial Narrow" panose="020B0606020202030204" pitchFamily="34" charset="0"/>
                <a:cs typeface="Times New Roman" panose="02020603050405020304" pitchFamily="18" charset="0"/>
              </a:rPr>
              <a:t>Integrating all created models into one management process</a:t>
            </a:r>
          </a:p>
          <a:p>
            <a:pPr marL="0">
              <a:lnSpc>
                <a:spcPct val="107000"/>
              </a:lnSpc>
              <a:spcBef>
                <a:spcPts val="0"/>
              </a:spcBef>
              <a:buFont typeface="Wingdings" panose="05000000000000000000" pitchFamily="2" charset="2"/>
              <a:buChar char="Ø"/>
            </a:pPr>
            <a:r>
              <a:rPr lang="en-US" sz="1100" dirty="0">
                <a:solidFill>
                  <a:schemeClr val="bg1">
                    <a:lumMod val="65000"/>
                  </a:schemeClr>
                </a:solidFill>
                <a:latin typeface="Arial Narrow" panose="020B0606020202030204" pitchFamily="34" charset="0"/>
                <a:cs typeface="Times New Roman" panose="02020603050405020304" pitchFamily="18" charset="0"/>
              </a:rPr>
              <a:t>Simulation of various management policies</a:t>
            </a:r>
          </a:p>
          <a:p>
            <a:pPr marL="0">
              <a:lnSpc>
                <a:spcPct val="107000"/>
              </a:lnSpc>
              <a:spcBef>
                <a:spcPts val="0"/>
              </a:spcBef>
              <a:buFont typeface="Wingdings" panose="05000000000000000000" pitchFamily="2" charset="2"/>
              <a:buChar char="Ø"/>
            </a:pPr>
            <a:r>
              <a:rPr lang="en-US" sz="1100" dirty="0">
                <a:solidFill>
                  <a:schemeClr val="bg1">
                    <a:lumMod val="65000"/>
                  </a:schemeClr>
                </a:solidFill>
                <a:latin typeface="Arial Narrow" panose="020B0606020202030204" pitchFamily="34" charset="0"/>
                <a:cs typeface="Times New Roman" panose="02020603050405020304" pitchFamily="18" charset="0"/>
              </a:rPr>
              <a:t>Analysis of potential flood damage and energy production</a:t>
            </a:r>
          </a:p>
        </p:txBody>
      </p:sp>
      <p:sp>
        <p:nvSpPr>
          <p:cNvPr id="18" name="Content Placeholder 2">
            <a:extLst>
              <a:ext uri="{FF2B5EF4-FFF2-40B4-BE49-F238E27FC236}">
                <a16:creationId xmlns:a16="http://schemas.microsoft.com/office/drawing/2014/main" id="{13556FA9-153C-419E-3302-4046F3BF2743}"/>
              </a:ext>
            </a:extLst>
          </p:cNvPr>
          <p:cNvSpPr>
            <a:spLocks noGrp="1"/>
          </p:cNvSpPr>
          <p:nvPr/>
        </p:nvSpPr>
        <p:spPr>
          <a:xfrm>
            <a:off x="5172767" y="5547958"/>
            <a:ext cx="8647012" cy="101344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chemeClr val="tx2"/>
              </a:buClr>
              <a:buNone/>
            </a:pPr>
            <a:r>
              <a:rPr lang="en-US" sz="1600" b="1" dirty="0">
                <a:solidFill>
                  <a:srgbClr val="4472C4"/>
                </a:solidFill>
                <a:latin typeface="Arial Narrow" panose="020B0606020202030204" pitchFamily="34" charset="0"/>
                <a:ea typeface="Calibri" panose="020F0502020204030204" pitchFamily="34" charset="0"/>
              </a:rPr>
              <a:t>      HEC-WAT (Watershed Analysis Tool) </a:t>
            </a:r>
            <a:endParaRPr lang="en-US" sz="1600" b="1" dirty="0">
              <a:latin typeface="Arial Narrow" panose="020B0606020202030204" pitchFamily="34" charset="0"/>
            </a:endParaRPr>
          </a:p>
        </p:txBody>
      </p:sp>
      <p:pic>
        <p:nvPicPr>
          <p:cNvPr id="19" name="Picture 18">
            <a:extLst>
              <a:ext uri="{FF2B5EF4-FFF2-40B4-BE49-F238E27FC236}">
                <a16:creationId xmlns:a16="http://schemas.microsoft.com/office/drawing/2014/main" id="{E9BA4825-9ADF-5247-3D68-D8FCF76404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45944" y="654319"/>
            <a:ext cx="1188954" cy="938404"/>
          </a:xfrm>
          <a:prstGeom prst="rect">
            <a:avLst/>
          </a:prstGeom>
        </p:spPr>
      </p:pic>
      <p:pic>
        <p:nvPicPr>
          <p:cNvPr id="20" name="Picture 19">
            <a:extLst>
              <a:ext uri="{FF2B5EF4-FFF2-40B4-BE49-F238E27FC236}">
                <a16:creationId xmlns:a16="http://schemas.microsoft.com/office/drawing/2014/main" id="{9B132EF1-7734-50FA-24D6-78033A810AF7}"/>
              </a:ext>
            </a:extLst>
          </p:cNvPr>
          <p:cNvPicPr>
            <a:picLocks noChangeAspect="1"/>
          </p:cNvPicPr>
          <p:nvPr/>
        </p:nvPicPr>
        <p:blipFill rotWithShape="1">
          <a:blip r:embed="rId8"/>
          <a:srcRect l="24791" t="23399" r="34784" b="26462"/>
          <a:stretch/>
        </p:blipFill>
        <p:spPr>
          <a:xfrm>
            <a:off x="9343797" y="654319"/>
            <a:ext cx="1345045" cy="938404"/>
          </a:xfrm>
          <a:prstGeom prst="rect">
            <a:avLst/>
          </a:prstGeom>
        </p:spPr>
      </p:pic>
      <p:pic>
        <p:nvPicPr>
          <p:cNvPr id="21" name="Picture 20">
            <a:extLst>
              <a:ext uri="{FF2B5EF4-FFF2-40B4-BE49-F238E27FC236}">
                <a16:creationId xmlns:a16="http://schemas.microsoft.com/office/drawing/2014/main" id="{5856D489-5C96-50FB-E189-39DBBD6B15D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343796" y="3635110"/>
            <a:ext cx="2710447" cy="1916392"/>
          </a:xfrm>
          <a:prstGeom prst="rect">
            <a:avLst/>
          </a:prstGeom>
        </p:spPr>
      </p:pic>
      <p:pic>
        <p:nvPicPr>
          <p:cNvPr id="22" name="Picture 21">
            <a:extLst>
              <a:ext uri="{FF2B5EF4-FFF2-40B4-BE49-F238E27FC236}">
                <a16:creationId xmlns:a16="http://schemas.microsoft.com/office/drawing/2014/main" id="{F29775BE-0705-C09C-784F-6F16D1C023F6}"/>
              </a:ext>
            </a:extLst>
          </p:cNvPr>
          <p:cNvPicPr>
            <a:picLocks noChangeAspect="1"/>
          </p:cNvPicPr>
          <p:nvPr/>
        </p:nvPicPr>
        <p:blipFill>
          <a:blip r:embed="rId10"/>
          <a:stretch>
            <a:fillRect/>
          </a:stretch>
        </p:blipFill>
        <p:spPr>
          <a:xfrm>
            <a:off x="10845944" y="5765713"/>
            <a:ext cx="1198122" cy="816171"/>
          </a:xfrm>
          <a:prstGeom prst="rect">
            <a:avLst/>
          </a:prstGeom>
        </p:spPr>
      </p:pic>
      <p:pic>
        <p:nvPicPr>
          <p:cNvPr id="23" name="Picture 22">
            <a:extLst>
              <a:ext uri="{FF2B5EF4-FFF2-40B4-BE49-F238E27FC236}">
                <a16:creationId xmlns:a16="http://schemas.microsoft.com/office/drawing/2014/main" id="{98DCCEB8-DFB5-0810-45F4-ED8795B4D15B}"/>
              </a:ext>
            </a:extLst>
          </p:cNvPr>
          <p:cNvPicPr>
            <a:picLocks noChangeAspect="1"/>
          </p:cNvPicPr>
          <p:nvPr/>
        </p:nvPicPr>
        <p:blipFill>
          <a:blip r:embed="rId11"/>
          <a:stretch>
            <a:fillRect/>
          </a:stretch>
        </p:blipFill>
        <p:spPr>
          <a:xfrm>
            <a:off x="9333618" y="1806934"/>
            <a:ext cx="2710448" cy="1613965"/>
          </a:xfrm>
          <a:prstGeom prst="rect">
            <a:avLst/>
          </a:prstGeom>
        </p:spPr>
      </p:pic>
      <p:pic>
        <p:nvPicPr>
          <p:cNvPr id="24" name="Picture 23">
            <a:extLst>
              <a:ext uri="{FF2B5EF4-FFF2-40B4-BE49-F238E27FC236}">
                <a16:creationId xmlns:a16="http://schemas.microsoft.com/office/drawing/2014/main" id="{D17DEBA0-0F93-FC61-6F98-F3840C134373}"/>
              </a:ext>
            </a:extLst>
          </p:cNvPr>
          <p:cNvPicPr/>
          <p:nvPr/>
        </p:nvPicPr>
        <p:blipFill>
          <a:blip r:embed="rId12"/>
          <a:stretch>
            <a:fillRect/>
          </a:stretch>
        </p:blipFill>
        <p:spPr>
          <a:xfrm>
            <a:off x="9339268" y="5782787"/>
            <a:ext cx="1300882" cy="789490"/>
          </a:xfrm>
          <a:prstGeom prst="rect">
            <a:avLst/>
          </a:prstGeom>
        </p:spPr>
      </p:pic>
      <p:sp>
        <p:nvSpPr>
          <p:cNvPr id="2" name="Rectangle 1"/>
          <p:cNvSpPr/>
          <p:nvPr/>
        </p:nvSpPr>
        <p:spPr>
          <a:xfrm>
            <a:off x="774700" y="770737"/>
            <a:ext cx="7124700" cy="646331"/>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a:p>
            <a:pPr algn="ctr"/>
            <a:r>
              <a:rPr lang="en-US" dirty="0">
                <a:solidFill>
                  <a:srgbClr val="7030A0"/>
                </a:solidFill>
                <a:latin typeface="Arial Narrow" panose="020B0606020202030204" pitchFamily="34" charset="0"/>
                <a:ea typeface="Calibri" panose="020F0502020204030204" pitchFamily="34" charset="0"/>
              </a:rPr>
              <a:t>METHODOLOGY</a:t>
            </a:r>
            <a:endParaRPr lang="en-US" dirty="0"/>
          </a:p>
        </p:txBody>
      </p:sp>
      <p:sp>
        <p:nvSpPr>
          <p:cNvPr id="3" name="Rectangle 2"/>
          <p:cNvSpPr/>
          <p:nvPr/>
        </p:nvSpPr>
        <p:spPr>
          <a:xfrm>
            <a:off x="5022850" y="3420899"/>
            <a:ext cx="3270250" cy="165910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6531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3" name="Rectangle 2"/>
          <p:cNvSpPr/>
          <p:nvPr/>
        </p:nvSpPr>
        <p:spPr>
          <a:xfrm>
            <a:off x="2330450" y="42365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p:txBody>
      </p:sp>
      <p:sp>
        <p:nvSpPr>
          <p:cNvPr id="4" name="Rectangle 3"/>
          <p:cNvSpPr/>
          <p:nvPr/>
        </p:nvSpPr>
        <p:spPr>
          <a:xfrm>
            <a:off x="4316738" y="978526"/>
            <a:ext cx="2816733" cy="369332"/>
          </a:xfrm>
          <a:prstGeom prst="rect">
            <a:avLst/>
          </a:prstGeom>
        </p:spPr>
        <p:txBody>
          <a:bodyPr wrap="none">
            <a:spAutoFit/>
          </a:bodyPr>
          <a:lstStyle/>
          <a:p>
            <a:r>
              <a:rPr lang="en-US" dirty="0">
                <a:latin typeface="Arial Narrow" panose="020B0606020202030204" pitchFamily="34" charset="0"/>
              </a:rPr>
              <a:t> HPP above 10 MW in the DRB</a:t>
            </a:r>
          </a:p>
        </p:txBody>
      </p:sp>
      <p:graphicFrame>
        <p:nvGraphicFramePr>
          <p:cNvPr id="5" name="Table 4"/>
          <p:cNvGraphicFramePr>
            <a:graphicFrameLocks noGrp="1"/>
          </p:cNvGraphicFramePr>
          <p:nvPr>
            <p:extLst>
              <p:ext uri="{D42A27DB-BD31-4B8C-83A1-F6EECF244321}">
                <p14:modId xmlns:p14="http://schemas.microsoft.com/office/powerpoint/2010/main" val="2375191379"/>
              </p:ext>
            </p:extLst>
          </p:nvPr>
        </p:nvGraphicFramePr>
        <p:xfrm>
          <a:off x="25400" y="1368301"/>
          <a:ext cx="12115804" cy="1534683"/>
        </p:xfrm>
        <a:graphic>
          <a:graphicData uri="http://schemas.openxmlformats.org/drawingml/2006/table">
            <a:tbl>
              <a:tblPr>
                <a:tableStyleId>{3B4B98B0-60AC-42C2-AFA5-B58CD77FA1E5}</a:tableStyleId>
              </a:tblPr>
              <a:tblGrid>
                <a:gridCol w="894323">
                  <a:extLst>
                    <a:ext uri="{9D8B030D-6E8A-4147-A177-3AD203B41FA5}">
                      <a16:colId xmlns:a16="http://schemas.microsoft.com/office/drawing/2014/main" val="352543392"/>
                    </a:ext>
                  </a:extLst>
                </a:gridCol>
                <a:gridCol w="645271">
                  <a:extLst>
                    <a:ext uri="{9D8B030D-6E8A-4147-A177-3AD203B41FA5}">
                      <a16:colId xmlns:a16="http://schemas.microsoft.com/office/drawing/2014/main" val="1360613902"/>
                    </a:ext>
                  </a:extLst>
                </a:gridCol>
                <a:gridCol w="1064130">
                  <a:extLst>
                    <a:ext uri="{9D8B030D-6E8A-4147-A177-3AD203B41FA5}">
                      <a16:colId xmlns:a16="http://schemas.microsoft.com/office/drawing/2014/main" val="3644233814"/>
                    </a:ext>
                  </a:extLst>
                </a:gridCol>
                <a:gridCol w="670742">
                  <a:extLst>
                    <a:ext uri="{9D8B030D-6E8A-4147-A177-3AD203B41FA5}">
                      <a16:colId xmlns:a16="http://schemas.microsoft.com/office/drawing/2014/main" val="3227381060"/>
                    </a:ext>
                  </a:extLst>
                </a:gridCol>
                <a:gridCol w="874511">
                  <a:extLst>
                    <a:ext uri="{9D8B030D-6E8A-4147-A177-3AD203B41FA5}">
                      <a16:colId xmlns:a16="http://schemas.microsoft.com/office/drawing/2014/main" val="3472407070"/>
                    </a:ext>
                  </a:extLst>
                </a:gridCol>
                <a:gridCol w="588667">
                  <a:extLst>
                    <a:ext uri="{9D8B030D-6E8A-4147-A177-3AD203B41FA5}">
                      <a16:colId xmlns:a16="http://schemas.microsoft.com/office/drawing/2014/main" val="3875460961"/>
                    </a:ext>
                  </a:extLst>
                </a:gridCol>
                <a:gridCol w="758476">
                  <a:extLst>
                    <a:ext uri="{9D8B030D-6E8A-4147-A177-3AD203B41FA5}">
                      <a16:colId xmlns:a16="http://schemas.microsoft.com/office/drawing/2014/main" val="760335938"/>
                    </a:ext>
                  </a:extLst>
                </a:gridCol>
                <a:gridCol w="713194">
                  <a:extLst>
                    <a:ext uri="{9D8B030D-6E8A-4147-A177-3AD203B41FA5}">
                      <a16:colId xmlns:a16="http://schemas.microsoft.com/office/drawing/2014/main" val="3679397848"/>
                    </a:ext>
                  </a:extLst>
                </a:gridCol>
                <a:gridCol w="577347">
                  <a:extLst>
                    <a:ext uri="{9D8B030D-6E8A-4147-A177-3AD203B41FA5}">
                      <a16:colId xmlns:a16="http://schemas.microsoft.com/office/drawing/2014/main" val="3795387856"/>
                    </a:ext>
                  </a:extLst>
                </a:gridCol>
                <a:gridCol w="416029">
                  <a:extLst>
                    <a:ext uri="{9D8B030D-6E8A-4147-A177-3AD203B41FA5}">
                      <a16:colId xmlns:a16="http://schemas.microsoft.com/office/drawing/2014/main" val="2662114592"/>
                    </a:ext>
                  </a:extLst>
                </a:gridCol>
                <a:gridCol w="475462">
                  <a:extLst>
                    <a:ext uri="{9D8B030D-6E8A-4147-A177-3AD203B41FA5}">
                      <a16:colId xmlns:a16="http://schemas.microsoft.com/office/drawing/2014/main" val="1843441414"/>
                    </a:ext>
                  </a:extLst>
                </a:gridCol>
                <a:gridCol w="667912">
                  <a:extLst>
                    <a:ext uri="{9D8B030D-6E8A-4147-A177-3AD203B41FA5}">
                      <a16:colId xmlns:a16="http://schemas.microsoft.com/office/drawing/2014/main" val="674023114"/>
                    </a:ext>
                  </a:extLst>
                </a:gridCol>
                <a:gridCol w="667912">
                  <a:extLst>
                    <a:ext uri="{9D8B030D-6E8A-4147-A177-3AD203B41FA5}">
                      <a16:colId xmlns:a16="http://schemas.microsoft.com/office/drawing/2014/main" val="3417701892"/>
                    </a:ext>
                  </a:extLst>
                </a:gridCol>
                <a:gridCol w="871682">
                  <a:extLst>
                    <a:ext uri="{9D8B030D-6E8A-4147-A177-3AD203B41FA5}">
                      <a16:colId xmlns:a16="http://schemas.microsoft.com/office/drawing/2014/main" val="203243767"/>
                    </a:ext>
                  </a:extLst>
                </a:gridCol>
                <a:gridCol w="2230146">
                  <a:extLst>
                    <a:ext uri="{9D8B030D-6E8A-4147-A177-3AD203B41FA5}">
                      <a16:colId xmlns:a16="http://schemas.microsoft.com/office/drawing/2014/main" val="1449174413"/>
                    </a:ext>
                  </a:extLst>
                </a:gridCol>
              </a:tblGrid>
              <a:tr h="211896">
                <a:tc>
                  <a:txBody>
                    <a:bodyPr/>
                    <a:lstStyle/>
                    <a:p>
                      <a:pPr algn="ctr" fontAlgn="ctr"/>
                      <a:r>
                        <a:rPr lang="en-US" sz="800" u="none" strike="noStrike" dirty="0">
                          <a:effectLst/>
                          <a:latin typeface="Arial Narrow" panose="020B0606020202030204" pitchFamily="34" charset="0"/>
                        </a:rPr>
                        <a:t>Country</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Name</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Owner</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Operator</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River</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a:effectLst/>
                          <a:latin typeface="Arial Narrow" panose="020B0606020202030204" pitchFamily="34" charset="0"/>
                        </a:rPr>
                        <a:t>Year</a:t>
                      </a:r>
                      <a:endParaRPr lang="en-US" sz="800" b="1" i="0" u="none" strike="noStrike">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Dam height (m)</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a:effectLst/>
                          <a:latin typeface="Arial Narrow" panose="020B0606020202030204" pitchFamily="34" charset="0"/>
                        </a:rPr>
                        <a:t>Reservoir capacity (million m</a:t>
                      </a:r>
                      <a:r>
                        <a:rPr lang="en-US" sz="800" u="none" strike="noStrike" baseline="30000">
                          <a:effectLst/>
                          <a:latin typeface="Arial Narrow" panose="020B0606020202030204" pitchFamily="34" charset="0"/>
                        </a:rPr>
                        <a:t>3</a:t>
                      </a:r>
                      <a:r>
                        <a:rPr lang="en-US" sz="800" u="none" strike="noStrike">
                          <a:effectLst/>
                          <a:latin typeface="Arial Narrow" panose="020B0606020202030204" pitchFamily="34" charset="0"/>
                        </a:rPr>
                        <a:t>)</a:t>
                      </a:r>
                      <a:endParaRPr lang="en-US" sz="800" b="1" i="0" u="none" strike="noStrike">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Reservoir area (km2)</a:t>
                      </a:r>
                      <a:endParaRPr lang="en-US" sz="800" b="1" i="0" u="none" strike="noStrike" dirty="0">
                        <a:solidFill>
                          <a:srgbClr val="000000"/>
                        </a:solidFill>
                        <a:effectLst/>
                        <a:latin typeface="Arial Narrow" panose="020B0606020202030204" pitchFamily="34" charset="0"/>
                      </a:endParaRPr>
                    </a:p>
                  </a:txBody>
                  <a:tcPr marL="6513" marR="6513" marT="6513" marB="0" anchor="ctr"/>
                </a:tc>
                <a:tc gridSpan="2">
                  <a:txBody>
                    <a:bodyPr/>
                    <a:lstStyle/>
                    <a:p>
                      <a:pPr algn="ctr" fontAlgn="ctr"/>
                      <a:r>
                        <a:rPr lang="en-US" sz="800" u="none" strike="noStrike">
                          <a:effectLst/>
                          <a:latin typeface="Arial Narrow" panose="020B0606020202030204" pitchFamily="34" charset="0"/>
                        </a:rPr>
                        <a:t>HPP coordinates</a:t>
                      </a:r>
                      <a:endParaRPr lang="en-US" sz="800" b="1" i="0" u="none" strike="noStrike">
                        <a:solidFill>
                          <a:srgbClr val="000000"/>
                        </a:solidFill>
                        <a:effectLst/>
                        <a:latin typeface="Arial Narrow" panose="020B0606020202030204" pitchFamily="34" charset="0"/>
                      </a:endParaRPr>
                    </a:p>
                  </a:txBody>
                  <a:tcPr marL="6513" marR="6513" marT="6513" marB="0" anchor="ctr"/>
                </a:tc>
                <a:tc hMerge="1">
                  <a:txBody>
                    <a:bodyPr/>
                    <a:lstStyle/>
                    <a:p>
                      <a:endParaRPr lang="en-US"/>
                    </a:p>
                  </a:txBody>
                  <a:tcPr/>
                </a:tc>
                <a:tc>
                  <a:txBody>
                    <a:bodyPr/>
                    <a:lstStyle/>
                    <a:p>
                      <a:pPr algn="ctr" fontAlgn="ctr"/>
                      <a:r>
                        <a:rPr lang="en-US" sz="800" u="none" strike="noStrike" dirty="0">
                          <a:effectLst/>
                          <a:latin typeface="Arial Narrow" panose="020B0606020202030204" pitchFamily="34" charset="0"/>
                        </a:rPr>
                        <a:t>HPP Type</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err="1">
                          <a:effectLst/>
                          <a:latin typeface="Arial Narrow" panose="020B0606020202030204" pitchFamily="34" charset="0"/>
                        </a:rPr>
                        <a:t>Instaled</a:t>
                      </a:r>
                      <a:r>
                        <a:rPr lang="en-US" sz="800" u="none" strike="noStrike" dirty="0">
                          <a:effectLst/>
                          <a:latin typeface="Arial Narrow" panose="020B0606020202030204" pitchFamily="34" charset="0"/>
                        </a:rPr>
                        <a:t> power (MW)</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Annual production (</a:t>
                      </a:r>
                      <a:r>
                        <a:rPr lang="en-US" sz="800" u="none" strike="noStrike" dirty="0" err="1">
                          <a:effectLst/>
                          <a:latin typeface="Arial Narrow" panose="020B0606020202030204" pitchFamily="34" charset="0"/>
                        </a:rPr>
                        <a:t>GWh</a:t>
                      </a:r>
                      <a:r>
                        <a:rPr lang="en-US" sz="800" u="none" strike="noStrike" dirty="0">
                          <a:effectLst/>
                          <a:latin typeface="Arial Narrow" panose="020B0606020202030204" pitchFamily="34" charset="0"/>
                        </a:rPr>
                        <a:t>)</a:t>
                      </a:r>
                      <a:endParaRPr lang="en-US" sz="800" b="1"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Source</a:t>
                      </a:r>
                      <a:endParaRPr lang="en-US" sz="800" b="1" i="0" u="none" strike="noStrike" dirty="0">
                        <a:solidFill>
                          <a:srgbClr val="000000"/>
                        </a:solidFill>
                        <a:effectLst/>
                        <a:latin typeface="Arial Narrow" panose="020B0606020202030204" pitchFamily="34" charset="0"/>
                      </a:endParaRPr>
                    </a:p>
                  </a:txBody>
                  <a:tcPr marL="6513" marR="6513" marT="6513" marB="0" anchor="ctr"/>
                </a:tc>
                <a:extLst>
                  <a:ext uri="{0D108BD9-81ED-4DB2-BD59-A6C34878D82A}">
                    <a16:rowId xmlns:a16="http://schemas.microsoft.com/office/drawing/2014/main" val="3785898685"/>
                  </a:ext>
                </a:extLst>
              </a:tr>
              <a:tr h="108704">
                <a:tc>
                  <a:txBody>
                    <a:bodyPr/>
                    <a:lstStyle/>
                    <a:p>
                      <a:pPr algn="l"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East</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North</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4073065182"/>
                  </a:ext>
                </a:extLst>
              </a:tr>
              <a:tr h="108704">
                <a:tc>
                  <a:txBody>
                    <a:bodyPr/>
                    <a:lstStyle/>
                    <a:p>
                      <a:pPr algn="l" fontAlgn="b"/>
                      <a:r>
                        <a:rPr lang="en-US" sz="800" u="none" strike="noStrike" dirty="0">
                          <a:effectLst/>
                          <a:latin typeface="Arial Narrow" panose="020B0606020202030204" pitchFamily="34" charset="0"/>
                        </a:rPr>
                        <a:t>North Macedonia</a:t>
                      </a:r>
                      <a:endParaRPr lang="en-US" sz="800" b="0" i="0" u="none" strike="noStrike" dirty="0">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Mavrovo</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ELEM</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Mavrovska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1957</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62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357</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10.4</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476908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4618294</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Run of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12.8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38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http://www.elem.com.mk/?page_id=109</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3410230394"/>
                  </a:ext>
                </a:extLst>
              </a:tr>
              <a:tr h="108704">
                <a:tc>
                  <a:txBody>
                    <a:bodyPr/>
                    <a:lstStyle/>
                    <a:p>
                      <a:pPr algn="l" fontAlgn="b"/>
                      <a:r>
                        <a:rPr lang="en-US" sz="800" u="none" strike="noStrike" dirty="0">
                          <a:effectLst/>
                          <a:latin typeface="Arial Narrow" panose="020B0606020202030204" pitchFamily="34" charset="0"/>
                        </a:rPr>
                        <a:t>North Macedonia</a:t>
                      </a:r>
                      <a:endParaRPr lang="en-US" sz="800" b="0" i="0" u="none" strike="noStrike" dirty="0">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Globochica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ELEM</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Black 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1965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94.5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58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465371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4582637</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Reservoir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180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http://www.elem.com.mk/?page_id=109</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3493507330"/>
                  </a:ext>
                </a:extLst>
              </a:tr>
              <a:tr h="108704">
                <a:tc>
                  <a:txBody>
                    <a:bodyPr/>
                    <a:lstStyle/>
                    <a:p>
                      <a:pPr algn="l" fontAlgn="b"/>
                      <a:r>
                        <a:rPr lang="en-US" sz="800" u="none" strike="noStrike" dirty="0">
                          <a:effectLst/>
                          <a:latin typeface="Arial Narrow" panose="020B0606020202030204" pitchFamily="34" charset="0"/>
                        </a:rPr>
                        <a:t>North Macedonia</a:t>
                      </a:r>
                      <a:endParaRPr lang="en-US" sz="800" b="0" i="0" u="none" strike="noStrike" dirty="0">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Shpilje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ELEM</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Black 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1969</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101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506</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10.1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458524</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4593651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Reservoir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84</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272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dirty="0">
                          <a:effectLst/>
                          <a:latin typeface="Arial Narrow" panose="020B0606020202030204" pitchFamily="34" charset="0"/>
                        </a:rPr>
                        <a:t>http://www.elem.com.mk/?page_id=109</a:t>
                      </a:r>
                      <a:endParaRPr lang="en-US" sz="800" b="0" i="0" u="none" strike="noStrike" dirty="0">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3149507006"/>
                  </a:ext>
                </a:extLst>
              </a:tr>
              <a:tr h="108704">
                <a:tc>
                  <a:txBody>
                    <a:bodyPr/>
                    <a:lstStyle/>
                    <a:p>
                      <a:pPr algn="l" fontAlgn="b"/>
                      <a:r>
                        <a:rPr lang="en-US" sz="800" u="none" strike="noStrike">
                          <a:effectLst/>
                          <a:latin typeface="Arial Narrow" panose="020B0606020202030204" pitchFamily="34" charset="0"/>
                        </a:rPr>
                        <a:t>Albania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Fierza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KESH</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1978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161.5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2700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420661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4678180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Reservoir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500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1300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http://www.kesh.al/info.aspx?_NKatID=1111</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2409783634"/>
                  </a:ext>
                </a:extLst>
              </a:tr>
              <a:tr h="108704">
                <a:tc>
                  <a:txBody>
                    <a:bodyPr/>
                    <a:lstStyle/>
                    <a:p>
                      <a:pPr algn="l" fontAlgn="b"/>
                      <a:r>
                        <a:rPr lang="en-US" sz="800" u="none" strike="noStrike">
                          <a:effectLst/>
                          <a:latin typeface="Arial Narrow" panose="020B0606020202030204" pitchFamily="34" charset="0"/>
                        </a:rPr>
                        <a:t>Albania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Koman</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KESH</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1985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115.5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500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402628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4661916</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Reservoir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600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1800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http://www.kesh.al/info.aspx?_NKatID=1112</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3054364467"/>
                  </a:ext>
                </a:extLst>
              </a:tr>
              <a:tr h="108704">
                <a:tc>
                  <a:txBody>
                    <a:bodyPr/>
                    <a:lstStyle/>
                    <a:p>
                      <a:pPr algn="l" fontAlgn="b"/>
                      <a:r>
                        <a:rPr lang="en-US" sz="800" u="none" strike="noStrike">
                          <a:effectLst/>
                          <a:latin typeface="Arial Narrow" panose="020B0606020202030204" pitchFamily="34" charset="0"/>
                        </a:rPr>
                        <a:t>Albania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Vau I Dejes</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State</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KESH</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1970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60/54</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dirty="0">
                          <a:effectLst/>
                          <a:latin typeface="Arial Narrow" panose="020B0606020202030204" pitchFamily="34" charset="0"/>
                        </a:rPr>
                        <a:t>580</a:t>
                      </a:r>
                      <a:endParaRPr lang="en-US" sz="800" b="0" i="0" u="none" strike="noStrike" dirty="0">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387051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4652191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Reservoir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250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1000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http://www.kesh.al/info.aspx?_NKatID=1113</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540144876"/>
                  </a:ext>
                </a:extLst>
              </a:tr>
              <a:tr h="108704">
                <a:tc>
                  <a:txBody>
                    <a:bodyPr/>
                    <a:lstStyle/>
                    <a:p>
                      <a:pPr algn="l" fontAlgn="b"/>
                      <a:r>
                        <a:rPr lang="en-US" sz="800" u="none" strike="noStrike">
                          <a:effectLst/>
                          <a:latin typeface="Arial Narrow" panose="020B0606020202030204" pitchFamily="34" charset="0"/>
                        </a:rPr>
                        <a:t>Albania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Ashta 1</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Private, consession</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Verbund, EVN</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2012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dirty="0">
                          <a:effectLst/>
                          <a:latin typeface="Arial Narrow" panose="020B0606020202030204" pitchFamily="34" charset="0"/>
                        </a:rPr>
                        <a:t>4.98</a:t>
                      </a:r>
                      <a:endParaRPr lang="en-US" sz="800" b="0" i="0" u="none" strike="noStrike" dirty="0">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384115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4650958</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Run of river</a:t>
                      </a:r>
                      <a:endParaRPr lang="en-US" sz="800" b="0" i="0" u="none" strike="noStrike">
                        <a:solidFill>
                          <a:srgbClr val="000000"/>
                        </a:solidFill>
                        <a:effectLst/>
                        <a:latin typeface="Arial Narrow" panose="020B0606020202030204" pitchFamily="34" charset="0"/>
                      </a:endParaRPr>
                    </a:p>
                  </a:txBody>
                  <a:tcPr marL="6513" marR="6513" marT="6513" marB="0" anchor="b"/>
                </a:tc>
                <a:tc rowSpan="2">
                  <a:txBody>
                    <a:bodyPr/>
                    <a:lstStyle/>
                    <a:p>
                      <a:pPr algn="ctr" fontAlgn="b"/>
                      <a:r>
                        <a:rPr lang="en-US" sz="800" u="none" strike="noStrike" dirty="0">
                          <a:effectLst/>
                          <a:latin typeface="Arial Narrow" panose="020B0606020202030204" pitchFamily="34" charset="0"/>
                        </a:rPr>
                        <a:t>48.2</a:t>
                      </a:r>
                      <a:endParaRPr lang="en-US" sz="800" b="0" i="0" u="none" strike="noStrike" dirty="0">
                        <a:solidFill>
                          <a:srgbClr val="000000"/>
                        </a:solidFill>
                        <a:effectLst/>
                        <a:latin typeface="Arial Narrow" panose="020B0606020202030204" pitchFamily="34" charset="0"/>
                      </a:endParaRPr>
                    </a:p>
                  </a:txBody>
                  <a:tcPr marL="6513" marR="6513" marT="6513" marB="0" anchor="b"/>
                </a:tc>
                <a:tc rowSpan="2">
                  <a:txBody>
                    <a:bodyPr/>
                    <a:lstStyle/>
                    <a:p>
                      <a:pPr algn="ctr" fontAlgn="b"/>
                      <a:r>
                        <a:rPr lang="en-US" sz="800" u="none" strike="noStrike">
                          <a:effectLst/>
                          <a:latin typeface="Arial Narrow" panose="020B0606020202030204" pitchFamily="34" charset="0"/>
                        </a:rPr>
                        <a:t>240</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http://www.energji-ashta.al/?id=9</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4072955424"/>
                  </a:ext>
                </a:extLst>
              </a:tr>
              <a:tr h="108704">
                <a:tc>
                  <a:txBody>
                    <a:bodyPr/>
                    <a:lstStyle/>
                    <a:p>
                      <a:pPr algn="l" fontAlgn="b"/>
                      <a:r>
                        <a:rPr lang="en-US" sz="800" u="none" strike="noStrike">
                          <a:effectLst/>
                          <a:latin typeface="Arial Narrow" panose="020B0606020202030204" pitchFamily="34" charset="0"/>
                        </a:rPr>
                        <a:t>Albania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Ashta 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Private, consession</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Verbund, EVN</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l" fontAlgn="b"/>
                      <a:r>
                        <a:rPr lang="en-US" sz="800" u="none" strike="noStrike">
                          <a:effectLst/>
                          <a:latin typeface="Arial Narrow" panose="020B0606020202030204" pitchFamily="34" charset="0"/>
                        </a:rPr>
                        <a:t>Drin River</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2012</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7.53</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NA</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380115</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4652106</a:t>
                      </a:r>
                      <a:endParaRPr lang="en-US" sz="800" b="0" i="0" u="none" strike="noStrike">
                        <a:solidFill>
                          <a:srgbClr val="000000"/>
                        </a:solidFill>
                        <a:effectLst/>
                        <a:latin typeface="Arial Narrow" panose="020B0606020202030204" pitchFamily="34" charset="0"/>
                      </a:endParaRPr>
                    </a:p>
                  </a:txBody>
                  <a:tcPr marL="6513" marR="6513" marT="6513" marB="0" anchor="b"/>
                </a:tc>
                <a:tc>
                  <a:txBody>
                    <a:bodyPr/>
                    <a:lstStyle/>
                    <a:p>
                      <a:pPr algn="ctr" fontAlgn="b"/>
                      <a:r>
                        <a:rPr lang="en-US" sz="800" u="none" strike="noStrike">
                          <a:effectLst/>
                          <a:latin typeface="Arial Narrow" panose="020B0606020202030204" pitchFamily="34" charset="0"/>
                        </a:rPr>
                        <a:t>Run of river</a:t>
                      </a:r>
                      <a:endParaRPr lang="en-US" sz="800" b="0" i="0" u="none" strike="noStrike">
                        <a:solidFill>
                          <a:srgbClr val="000000"/>
                        </a:solidFill>
                        <a:effectLst/>
                        <a:latin typeface="Arial Narrow" panose="020B0606020202030204" pitchFamily="34" charset="0"/>
                      </a:endParaRPr>
                    </a:p>
                  </a:txBody>
                  <a:tcPr marL="6513" marR="6513" marT="6513" marB="0" anchor="b"/>
                </a:tc>
                <a:tc vMerge="1">
                  <a:txBody>
                    <a:bodyPr/>
                    <a:lstStyle/>
                    <a:p>
                      <a:endParaRPr lang="en-US"/>
                    </a:p>
                  </a:txBody>
                  <a:tcPr/>
                </a:tc>
                <a:tc vMerge="1">
                  <a:txBody>
                    <a:bodyPr/>
                    <a:lstStyle/>
                    <a:p>
                      <a:endParaRPr lang="en-US"/>
                    </a:p>
                  </a:txBody>
                  <a:tcPr/>
                </a:tc>
                <a:tc>
                  <a:txBody>
                    <a:bodyPr/>
                    <a:lstStyle/>
                    <a:p>
                      <a:pPr algn="l" fontAlgn="b"/>
                      <a:r>
                        <a:rPr lang="en-US" sz="800" u="none" strike="noStrike">
                          <a:effectLst/>
                          <a:latin typeface="Arial Narrow" panose="020B0606020202030204" pitchFamily="34" charset="0"/>
                        </a:rPr>
                        <a:t>http://www.energji-ashta.al/?id=9</a:t>
                      </a:r>
                      <a:endParaRPr lang="en-US" sz="800" b="0" i="0" u="none" strike="noStrike">
                        <a:solidFill>
                          <a:srgbClr val="000000"/>
                        </a:solidFill>
                        <a:effectLst/>
                        <a:latin typeface="Arial Narrow" panose="020B0606020202030204" pitchFamily="34" charset="0"/>
                      </a:endParaRPr>
                    </a:p>
                  </a:txBody>
                  <a:tcPr marL="6513" marR="6513" marT="6513" marB="0" anchor="b"/>
                </a:tc>
                <a:extLst>
                  <a:ext uri="{0D108BD9-81ED-4DB2-BD59-A6C34878D82A}">
                    <a16:rowId xmlns:a16="http://schemas.microsoft.com/office/drawing/2014/main" val="3770710056"/>
                  </a:ext>
                </a:extLst>
              </a:tr>
              <a:tr h="123699">
                <a:tc>
                  <a:txBody>
                    <a:bodyPr/>
                    <a:lstStyle/>
                    <a:p>
                      <a:pPr algn="l" fontAlgn="ctr"/>
                      <a:r>
                        <a:rPr lang="en-US" sz="800" u="none" strike="noStrike" dirty="0">
                          <a:effectLst/>
                          <a:latin typeface="Arial Narrow" panose="020B0606020202030204" pitchFamily="34" charset="0"/>
                        </a:rPr>
                        <a:t>Montenegro</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l" fontAlgn="ctr"/>
                      <a:r>
                        <a:rPr lang="en-US" sz="800" u="none" strike="noStrike" dirty="0" err="1">
                          <a:effectLst/>
                          <a:latin typeface="Arial Narrow" panose="020B0606020202030204" pitchFamily="34" charset="0"/>
                        </a:rPr>
                        <a:t>Peruchica</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l" fontAlgn="ctr"/>
                      <a:r>
                        <a:rPr lang="en-US" sz="800" u="none" strike="noStrike" dirty="0">
                          <a:effectLst/>
                          <a:latin typeface="Arial Narrow" panose="020B0606020202030204" pitchFamily="34" charset="0"/>
                        </a:rPr>
                        <a:t>State, A2A</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l" fontAlgn="ctr"/>
                      <a:r>
                        <a:rPr lang="en-US" sz="800" u="none" strike="noStrike">
                          <a:effectLst/>
                          <a:latin typeface="Arial Narrow" panose="020B0606020202030204" pitchFamily="34" charset="0"/>
                        </a:rPr>
                        <a:t>EPCG</a:t>
                      </a:r>
                      <a:endParaRPr lang="en-US" sz="800" b="0" i="0" u="none" strike="noStrike">
                        <a:solidFill>
                          <a:srgbClr val="000000"/>
                        </a:solidFill>
                        <a:effectLst/>
                        <a:latin typeface="Arial Narrow" panose="020B0606020202030204" pitchFamily="34" charset="0"/>
                      </a:endParaRPr>
                    </a:p>
                  </a:txBody>
                  <a:tcPr marL="6513" marR="6513" marT="6513" marB="0" anchor="ctr"/>
                </a:tc>
                <a:tc>
                  <a:txBody>
                    <a:bodyPr/>
                    <a:lstStyle/>
                    <a:p>
                      <a:pPr algn="l" fontAlgn="ctr"/>
                      <a:r>
                        <a:rPr lang="en-US" sz="800" u="none" strike="noStrike" dirty="0">
                          <a:effectLst/>
                          <a:latin typeface="Arial Narrow" panose="020B0606020202030204" pitchFamily="34" charset="0"/>
                        </a:rPr>
                        <a:t>Zeta</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1960</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22.5/16.5/19.6</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42/111/72</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NA</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335721</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4726319</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Reservoir</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307</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ctr" fontAlgn="ctr"/>
                      <a:r>
                        <a:rPr lang="en-US" sz="800" u="none" strike="noStrike" dirty="0">
                          <a:effectLst/>
                          <a:latin typeface="Arial Narrow" panose="020B0606020202030204" pitchFamily="34" charset="0"/>
                        </a:rPr>
                        <a:t>1300</a:t>
                      </a:r>
                      <a:endParaRPr lang="en-US" sz="800" b="0" i="0" u="none" strike="noStrike" dirty="0">
                        <a:solidFill>
                          <a:srgbClr val="000000"/>
                        </a:solidFill>
                        <a:effectLst/>
                        <a:latin typeface="Arial Narrow" panose="020B0606020202030204" pitchFamily="34" charset="0"/>
                      </a:endParaRPr>
                    </a:p>
                  </a:txBody>
                  <a:tcPr marL="6513" marR="6513" marT="6513" marB="0" anchor="ctr"/>
                </a:tc>
                <a:tc>
                  <a:txBody>
                    <a:bodyPr/>
                    <a:lstStyle/>
                    <a:p>
                      <a:pPr algn="l" fontAlgn="ctr"/>
                      <a:r>
                        <a:rPr lang="en-US" sz="800" u="none" strike="noStrike" dirty="0">
                          <a:effectLst/>
                          <a:latin typeface="Arial Narrow" panose="020B0606020202030204" pitchFamily="34" charset="0"/>
                        </a:rPr>
                        <a:t>http://www.cedis.me/o-nama/hidroelektrana-perucica</a:t>
                      </a:r>
                      <a:endParaRPr lang="en-US" sz="800" b="0" i="0" u="none" strike="noStrike" dirty="0">
                        <a:solidFill>
                          <a:srgbClr val="000000"/>
                        </a:solidFill>
                        <a:effectLst/>
                        <a:latin typeface="Arial Narrow" panose="020B0606020202030204" pitchFamily="34" charset="0"/>
                      </a:endParaRPr>
                    </a:p>
                  </a:txBody>
                  <a:tcPr marL="6513" marR="6513" marT="6513" marB="0" anchor="ctr"/>
                </a:tc>
                <a:extLst>
                  <a:ext uri="{0D108BD9-81ED-4DB2-BD59-A6C34878D82A}">
                    <a16:rowId xmlns:a16="http://schemas.microsoft.com/office/drawing/2014/main" val="2569842003"/>
                  </a:ext>
                </a:extLst>
              </a:tr>
            </a:tbl>
          </a:graphicData>
        </a:graphic>
      </p:graphicFrame>
      <p:pic>
        <p:nvPicPr>
          <p:cNvPr id="7" name="Picture 6"/>
          <p:cNvPicPr>
            <a:picLocks noChangeAspect="1"/>
          </p:cNvPicPr>
          <p:nvPr/>
        </p:nvPicPr>
        <p:blipFill>
          <a:blip r:embed="rId2"/>
          <a:stretch>
            <a:fillRect/>
          </a:stretch>
        </p:blipFill>
        <p:spPr>
          <a:xfrm>
            <a:off x="6133457" y="3158377"/>
            <a:ext cx="3075678" cy="3291840"/>
          </a:xfrm>
          <a:prstGeom prst="rect">
            <a:avLst/>
          </a:prstGeom>
        </p:spPr>
      </p:pic>
      <p:pic>
        <p:nvPicPr>
          <p:cNvPr id="8" name="Picture 7"/>
          <p:cNvPicPr>
            <a:picLocks noChangeAspect="1"/>
          </p:cNvPicPr>
          <p:nvPr/>
        </p:nvPicPr>
        <p:blipFill>
          <a:blip r:embed="rId3"/>
          <a:stretch>
            <a:fillRect/>
          </a:stretch>
        </p:blipFill>
        <p:spPr>
          <a:xfrm>
            <a:off x="9263663" y="3158377"/>
            <a:ext cx="2811280" cy="3291840"/>
          </a:xfrm>
          <a:prstGeom prst="rect">
            <a:avLst/>
          </a:prstGeom>
        </p:spPr>
      </p:pic>
      <p:pic>
        <p:nvPicPr>
          <p:cNvPr id="12" name="Picture 11"/>
          <p:cNvPicPr>
            <a:picLocks noChangeAspect="1"/>
          </p:cNvPicPr>
          <p:nvPr/>
        </p:nvPicPr>
        <p:blipFill>
          <a:blip r:embed="rId4"/>
          <a:stretch>
            <a:fillRect/>
          </a:stretch>
        </p:blipFill>
        <p:spPr>
          <a:xfrm>
            <a:off x="3027175" y="3158377"/>
            <a:ext cx="3051754" cy="329184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110977586"/>
              </p:ext>
            </p:extLst>
          </p:nvPr>
        </p:nvGraphicFramePr>
        <p:xfrm>
          <a:off x="156975" y="3847633"/>
          <a:ext cx="2744974" cy="762000"/>
        </p:xfrm>
        <a:graphic>
          <a:graphicData uri="http://schemas.openxmlformats.org/drawingml/2006/table">
            <a:tbl>
              <a:tblPr>
                <a:tableStyleId>{5C22544A-7EE6-4342-B048-85BDC9FD1C3A}</a:tableStyleId>
              </a:tblPr>
              <a:tblGrid>
                <a:gridCol w="1028248">
                  <a:extLst>
                    <a:ext uri="{9D8B030D-6E8A-4147-A177-3AD203B41FA5}">
                      <a16:colId xmlns:a16="http://schemas.microsoft.com/office/drawing/2014/main" val="3820593379"/>
                    </a:ext>
                  </a:extLst>
                </a:gridCol>
                <a:gridCol w="572242">
                  <a:extLst>
                    <a:ext uri="{9D8B030D-6E8A-4147-A177-3AD203B41FA5}">
                      <a16:colId xmlns:a16="http://schemas.microsoft.com/office/drawing/2014/main" val="2107565600"/>
                    </a:ext>
                  </a:extLst>
                </a:gridCol>
                <a:gridCol w="572242">
                  <a:extLst>
                    <a:ext uri="{9D8B030D-6E8A-4147-A177-3AD203B41FA5}">
                      <a16:colId xmlns:a16="http://schemas.microsoft.com/office/drawing/2014/main" val="805205154"/>
                    </a:ext>
                  </a:extLst>
                </a:gridCol>
                <a:gridCol w="572242">
                  <a:extLst>
                    <a:ext uri="{9D8B030D-6E8A-4147-A177-3AD203B41FA5}">
                      <a16:colId xmlns:a16="http://schemas.microsoft.com/office/drawing/2014/main" val="388423153"/>
                    </a:ext>
                  </a:extLst>
                </a:gridCol>
              </a:tblGrid>
              <a:tr h="190500">
                <a:tc>
                  <a:txBody>
                    <a:bodyPr/>
                    <a:lstStyle/>
                    <a:p>
                      <a:pPr algn="l" fontAlgn="b"/>
                      <a:r>
                        <a:rPr lang="en-US" sz="1100" b="0" u="none" strike="noStrike" dirty="0">
                          <a:effectLst/>
                          <a:latin typeface="Arial Narrow" panose="020B0606020202030204" pitchFamily="34" charset="0"/>
                        </a:rPr>
                        <a:t> </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a:effectLst/>
                          <a:latin typeface="Arial Narrow" panose="020B0606020202030204" pitchFamily="34" charset="0"/>
                        </a:rPr>
                        <a:t>2020</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a:effectLst/>
                          <a:latin typeface="Arial Narrow" panose="020B0606020202030204" pitchFamily="34" charset="0"/>
                        </a:rPr>
                        <a:t>2021</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solidFill>
                            <a:srgbClr val="FF0000"/>
                          </a:solidFill>
                          <a:effectLst/>
                          <a:latin typeface="Arial Narrow" panose="020B0606020202030204" pitchFamily="34" charset="0"/>
                        </a:rPr>
                        <a:t>Targets</a:t>
                      </a:r>
                      <a:endParaRPr lang="en-US" sz="1100" b="0" i="0" u="none" strike="noStrike" dirty="0">
                        <a:solidFill>
                          <a:srgbClr val="FF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270017207"/>
                  </a:ext>
                </a:extLst>
              </a:tr>
              <a:tr h="190500">
                <a:tc>
                  <a:txBody>
                    <a:bodyPr/>
                    <a:lstStyle/>
                    <a:p>
                      <a:pPr algn="l" fontAlgn="b"/>
                      <a:r>
                        <a:rPr lang="en-US" sz="1100" b="0" u="none" strike="noStrike" dirty="0">
                          <a:effectLst/>
                          <a:latin typeface="Arial Narrow" panose="020B0606020202030204" pitchFamily="34" charset="0"/>
                        </a:rPr>
                        <a:t>Albania</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effectLst/>
                          <a:latin typeface="Arial Narrow" panose="020B0606020202030204" pitchFamily="34" charset="0"/>
                        </a:rPr>
                        <a:t>45.0%</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a:effectLst/>
                          <a:latin typeface="Arial Narrow" panose="020B0606020202030204" pitchFamily="34" charset="0"/>
                        </a:rPr>
                        <a:t>41.4%</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solidFill>
                            <a:srgbClr val="FF0000"/>
                          </a:solidFill>
                          <a:effectLst/>
                          <a:latin typeface="Arial Narrow" panose="020B0606020202030204" pitchFamily="34" charset="0"/>
                        </a:rPr>
                        <a:t>38%</a:t>
                      </a:r>
                      <a:endParaRPr lang="en-US" sz="1100" b="0" i="0" u="none" strike="noStrike" dirty="0">
                        <a:solidFill>
                          <a:srgbClr val="FF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852728754"/>
                  </a:ext>
                </a:extLst>
              </a:tr>
              <a:tr h="190500">
                <a:tc>
                  <a:txBody>
                    <a:bodyPr/>
                    <a:lstStyle/>
                    <a:p>
                      <a:pPr algn="l" fontAlgn="b"/>
                      <a:r>
                        <a:rPr lang="en-US" sz="1100" b="0" u="none" strike="noStrike">
                          <a:effectLst/>
                          <a:latin typeface="Arial Narrow" panose="020B0606020202030204" pitchFamily="34" charset="0"/>
                        </a:rPr>
                        <a:t>Montenegro</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effectLst/>
                          <a:latin typeface="Arial Narrow" panose="020B0606020202030204" pitchFamily="34" charset="0"/>
                        </a:rPr>
                        <a:t>43.8%</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effectLst/>
                          <a:latin typeface="Arial Narrow" panose="020B0606020202030204" pitchFamily="34" charset="0"/>
                        </a:rPr>
                        <a:t>39.9%</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solidFill>
                            <a:srgbClr val="FF0000"/>
                          </a:solidFill>
                          <a:effectLst/>
                          <a:latin typeface="Arial Narrow" panose="020B0606020202030204" pitchFamily="34" charset="0"/>
                        </a:rPr>
                        <a:t>35%</a:t>
                      </a:r>
                      <a:endParaRPr lang="en-US" sz="1100" b="0" i="0" u="none" strike="noStrike" dirty="0">
                        <a:solidFill>
                          <a:srgbClr val="FF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772169827"/>
                  </a:ext>
                </a:extLst>
              </a:tr>
              <a:tr h="190500">
                <a:tc>
                  <a:txBody>
                    <a:bodyPr/>
                    <a:lstStyle/>
                    <a:p>
                      <a:pPr algn="l" fontAlgn="b"/>
                      <a:r>
                        <a:rPr lang="en-US" sz="1100" b="0" u="none" strike="noStrike">
                          <a:effectLst/>
                          <a:latin typeface="Arial Narrow" panose="020B0606020202030204" pitchFamily="34" charset="0"/>
                        </a:rPr>
                        <a:t>North Macedonia</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a:effectLst/>
                          <a:latin typeface="Arial Narrow" panose="020B0606020202030204" pitchFamily="34" charset="0"/>
                        </a:rPr>
                        <a:t>19.2%</a:t>
                      </a:r>
                      <a:endParaRPr lang="en-US" sz="11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effectLst/>
                          <a:latin typeface="Arial Narrow" panose="020B0606020202030204" pitchFamily="34" charset="0"/>
                        </a:rPr>
                        <a:t>17.0%</a:t>
                      </a:r>
                      <a:endParaRPr lang="en-US" sz="11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1100" b="0" u="none" strike="noStrike" dirty="0">
                          <a:solidFill>
                            <a:srgbClr val="FF0000"/>
                          </a:solidFill>
                          <a:effectLst/>
                          <a:latin typeface="Arial Narrow" panose="020B0606020202030204" pitchFamily="34" charset="0"/>
                        </a:rPr>
                        <a:t>23%</a:t>
                      </a:r>
                      <a:endParaRPr lang="en-US" sz="1100" b="0" i="0" u="none" strike="noStrike" dirty="0">
                        <a:solidFill>
                          <a:srgbClr val="FF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486611223"/>
                  </a:ext>
                </a:extLst>
              </a:tr>
            </a:tbl>
          </a:graphicData>
        </a:graphic>
      </p:graphicFrame>
      <p:sp>
        <p:nvSpPr>
          <p:cNvPr id="15" name="Rectangle 14"/>
          <p:cNvSpPr/>
          <p:nvPr/>
        </p:nvSpPr>
        <p:spPr>
          <a:xfrm>
            <a:off x="434585" y="3247468"/>
            <a:ext cx="2266483" cy="461665"/>
          </a:xfrm>
          <a:prstGeom prst="rect">
            <a:avLst/>
          </a:prstGeom>
        </p:spPr>
        <p:txBody>
          <a:bodyPr wrap="square">
            <a:spAutoFit/>
          </a:bodyPr>
          <a:lstStyle/>
          <a:p>
            <a:pPr algn="ctr"/>
            <a:r>
              <a:rPr lang="en-US" sz="1200" dirty="0">
                <a:latin typeface="Arial Narrow" panose="020B0606020202030204" pitchFamily="34" charset="0"/>
              </a:rPr>
              <a:t>Share of renewable energy sources in total energy consumption</a:t>
            </a:r>
          </a:p>
        </p:txBody>
      </p:sp>
    </p:spTree>
    <p:extLst>
      <p:ext uri="{BB962C8B-B14F-4D97-AF65-F5344CB8AC3E}">
        <p14:creationId xmlns:p14="http://schemas.microsoft.com/office/powerpoint/2010/main" val="270535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7" y="42727"/>
            <a:ext cx="5244852" cy="67887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752069550"/>
              </p:ext>
            </p:extLst>
          </p:nvPr>
        </p:nvGraphicFramePr>
        <p:xfrm>
          <a:off x="4707887" y="2368120"/>
          <a:ext cx="3846185" cy="4396936"/>
        </p:xfrm>
        <a:graphic>
          <a:graphicData uri="http://schemas.openxmlformats.org/drawingml/2006/table">
            <a:tbl>
              <a:tblPr firstRow="1" firstCol="1" bandRow="1">
                <a:tableStyleId>{D27102A9-8310-4765-A935-A1911B00CA55}</a:tableStyleId>
              </a:tblPr>
              <a:tblGrid>
                <a:gridCol w="2189133">
                  <a:extLst>
                    <a:ext uri="{9D8B030D-6E8A-4147-A177-3AD203B41FA5}">
                      <a16:colId xmlns:a16="http://schemas.microsoft.com/office/drawing/2014/main" val="300335394"/>
                    </a:ext>
                  </a:extLst>
                </a:gridCol>
                <a:gridCol w="1657052">
                  <a:extLst>
                    <a:ext uri="{9D8B030D-6E8A-4147-A177-3AD203B41FA5}">
                      <a16:colId xmlns:a16="http://schemas.microsoft.com/office/drawing/2014/main" val="1410643029"/>
                    </a:ext>
                  </a:extLst>
                </a:gridCol>
              </a:tblGrid>
              <a:tr h="190696">
                <a:tc gridSpan="2">
                  <a:txBody>
                    <a:bodyPr/>
                    <a:lstStyle/>
                    <a:p>
                      <a:pPr marL="0" marR="0" algn="ctr">
                        <a:lnSpc>
                          <a:spcPct val="115000"/>
                        </a:lnSpc>
                        <a:spcBef>
                          <a:spcPts val="0"/>
                        </a:spcBef>
                        <a:spcAft>
                          <a:spcPts val="0"/>
                        </a:spcAft>
                      </a:pPr>
                      <a:r>
                        <a:rPr lang="en-US" sz="1000" dirty="0" err="1">
                          <a:effectLst/>
                          <a:latin typeface="Arial Narrow" panose="020B0606020202030204" pitchFamily="34" charset="0"/>
                        </a:rPr>
                        <a:t>Fierze</a:t>
                      </a:r>
                      <a:r>
                        <a:rPr lang="en-US" sz="1000" dirty="0">
                          <a:effectLst/>
                          <a:latin typeface="Arial Narrow" panose="020B0606020202030204" pitchFamily="34" charset="0"/>
                        </a:rPr>
                        <a:t> HPP</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hMerge="1">
                  <a:txBody>
                    <a:bodyPr/>
                    <a:lstStyle/>
                    <a:p>
                      <a:pPr>
                        <a:lnSpc>
                          <a:spcPct val="115000"/>
                        </a:lnSpc>
                      </a:pPr>
                      <a:endParaRPr lang="en-US" sz="1100" dirty="0">
                        <a:effectLst/>
                        <a:latin typeface="Calibri" panose="020F0502020204030204" pitchFamily="34" charset="0"/>
                        <a:cs typeface="Times New Roman" panose="02020603050405020304" pitchFamily="18" charset="0"/>
                      </a:endParaRPr>
                    </a:p>
                  </a:txBody>
                  <a:tcPr marL="67837" marR="67837" marT="0" marB="0" anchor="b"/>
                </a:tc>
                <a:extLst>
                  <a:ext uri="{0D108BD9-81ED-4DB2-BD59-A6C34878D82A}">
                    <a16:rowId xmlns:a16="http://schemas.microsoft.com/office/drawing/2014/main" val="2084426138"/>
                  </a:ext>
                </a:extLst>
              </a:tr>
              <a:tr h="173360">
                <a:tc gridSpan="2">
                  <a:txBody>
                    <a:bodyPr/>
                    <a:lstStyle/>
                    <a:p>
                      <a:pPr marL="0" marR="0" algn="ctr">
                        <a:lnSpc>
                          <a:spcPct val="115000"/>
                        </a:lnSpc>
                        <a:spcBef>
                          <a:spcPts val="0"/>
                        </a:spcBef>
                        <a:spcAft>
                          <a:spcPts val="0"/>
                        </a:spcAft>
                      </a:pPr>
                      <a:r>
                        <a:rPr lang="en-US" sz="1000" dirty="0">
                          <a:effectLst/>
                          <a:latin typeface="Arial Narrow" panose="020B0606020202030204" pitchFamily="34" charset="0"/>
                        </a:rPr>
                        <a:t>Technical Design Indicators</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hMerge="1">
                  <a:txBody>
                    <a:bodyPr/>
                    <a:lstStyle/>
                    <a:p>
                      <a:endParaRPr lang="en-US"/>
                    </a:p>
                  </a:txBody>
                  <a:tcPr/>
                </a:tc>
                <a:extLst>
                  <a:ext uri="{0D108BD9-81ED-4DB2-BD59-A6C34878D82A}">
                    <a16:rowId xmlns:a16="http://schemas.microsoft.com/office/drawing/2014/main" val="3445975151"/>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Installed power</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4×125 MW</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528500299"/>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No. &amp; Type of Turbines</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4 Vertical “Francis”</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090982934"/>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Water Processing Cap.</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2×123.5 m3/sec</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622302736"/>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Mean Annual Production</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1,300 GWh</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376764532"/>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HPP Risk Rating</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1st Class</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240516904"/>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Construction Time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1971-1980</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487051991"/>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Lake filling year</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1978</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600202561"/>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Type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Earth Filled Clay Core</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826271251"/>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Geographical Position</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V42°15’05”/L20°02’32”</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722431016"/>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Height</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166.5 m a.s.l.</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010449696"/>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Crest Level</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312.0 m a.s.l</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383417683"/>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Crest Length</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380.0 m</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869373312"/>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Crest Width</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13.0 m</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549166998"/>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Dam volume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8 milion m3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832067050"/>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Top Water Level</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296.0 m a.s.l.</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740899033"/>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Minimal Working Level</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240.0 m a.s.l.</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858132960"/>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Catchment Area</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11,829 km2</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773333043"/>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Mean Annual Flow</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202 m3/sec</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2844738482"/>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Lake’s Total Volume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2.7 billion m3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4277611912"/>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Lake’s Active Volume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2.3 billion m3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294323681"/>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Discharge Capacity</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2,670 m3/sec</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434720509"/>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Number of Discharge Units</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1379925837"/>
                  </a:ext>
                </a:extLst>
              </a:tr>
              <a:tr h="173360">
                <a:tc>
                  <a:txBody>
                    <a:bodyPr/>
                    <a:lstStyle/>
                    <a:p>
                      <a:pPr marL="0" marR="0">
                        <a:lnSpc>
                          <a:spcPct val="115000"/>
                        </a:lnSpc>
                        <a:spcBef>
                          <a:spcPts val="0"/>
                        </a:spcBef>
                        <a:spcAft>
                          <a:spcPts val="0"/>
                        </a:spcAft>
                      </a:pPr>
                      <a:r>
                        <a:rPr lang="en-US" sz="1000" b="0" dirty="0">
                          <a:effectLst/>
                          <a:latin typeface="Arial Narrow" panose="020B0606020202030204" pitchFamily="34" charset="0"/>
                        </a:rPr>
                        <a:t>Type of Discharge Unit</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tc>
                  <a:txBody>
                    <a:bodyPr/>
                    <a:lstStyle/>
                    <a:p>
                      <a:pPr marL="0" marR="0" algn="r">
                        <a:lnSpc>
                          <a:spcPct val="115000"/>
                        </a:lnSpc>
                        <a:spcBef>
                          <a:spcPts val="0"/>
                        </a:spcBef>
                        <a:spcAft>
                          <a:spcPts val="0"/>
                        </a:spcAft>
                      </a:pPr>
                      <a:r>
                        <a:rPr lang="en-US" sz="1000" dirty="0">
                          <a:effectLst/>
                          <a:latin typeface="Arial Narrow" panose="020B0606020202030204" pitchFamily="34" charset="0"/>
                        </a:rPr>
                        <a:t>Tunnels/Radial Gates</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7837" marR="67837" marT="0" marB="0" anchor="ctr"/>
                </a:tc>
                <a:extLst>
                  <a:ext uri="{0D108BD9-81ED-4DB2-BD59-A6C34878D82A}">
                    <a16:rowId xmlns:a16="http://schemas.microsoft.com/office/drawing/2014/main" val="332496601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7159416"/>
              </p:ext>
            </p:extLst>
          </p:nvPr>
        </p:nvGraphicFramePr>
        <p:xfrm>
          <a:off x="4707888" y="191381"/>
          <a:ext cx="3846184" cy="2076450"/>
        </p:xfrm>
        <a:graphic>
          <a:graphicData uri="http://schemas.openxmlformats.org/drawingml/2006/table">
            <a:tbl>
              <a:tblPr firstRow="1" firstCol="1" bandRow="1">
                <a:tableStyleId>{0E3FDE45-AF77-4B5C-9715-49D594BDF05E}</a:tableStyleId>
              </a:tblPr>
              <a:tblGrid>
                <a:gridCol w="2494370">
                  <a:extLst>
                    <a:ext uri="{9D8B030D-6E8A-4147-A177-3AD203B41FA5}">
                      <a16:colId xmlns:a16="http://schemas.microsoft.com/office/drawing/2014/main" val="3717065490"/>
                    </a:ext>
                  </a:extLst>
                </a:gridCol>
                <a:gridCol w="1351814">
                  <a:extLst>
                    <a:ext uri="{9D8B030D-6E8A-4147-A177-3AD203B41FA5}">
                      <a16:colId xmlns:a16="http://schemas.microsoft.com/office/drawing/2014/main" val="4188084910"/>
                    </a:ext>
                  </a:extLst>
                </a:gridCol>
              </a:tblGrid>
              <a:tr h="180975">
                <a:tc gridSpan="2">
                  <a:txBody>
                    <a:bodyPr/>
                    <a:lstStyle/>
                    <a:p>
                      <a:pPr marL="0" marR="0" algn="ctr">
                        <a:lnSpc>
                          <a:spcPct val="115000"/>
                        </a:lnSpc>
                        <a:spcBef>
                          <a:spcPts val="0"/>
                        </a:spcBef>
                        <a:spcAft>
                          <a:spcPts val="0"/>
                        </a:spcAft>
                      </a:pPr>
                      <a:r>
                        <a:rPr lang="en-US" sz="1000" b="1" dirty="0" err="1">
                          <a:effectLst/>
                          <a:latin typeface="Arial Narrow" panose="020B0606020202030204" pitchFamily="34" charset="0"/>
                        </a:rPr>
                        <a:t>Shpilje</a:t>
                      </a:r>
                      <a:r>
                        <a:rPr lang="en-US" sz="1000" b="1" dirty="0">
                          <a:effectLst/>
                          <a:latin typeface="Arial Narrow" panose="020B0606020202030204" pitchFamily="34" charset="0"/>
                        </a:rPr>
                        <a:t> HPP </a:t>
                      </a:r>
                      <a:endParaRPr lang="en-US"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643108674"/>
                  </a:ext>
                </a:extLst>
              </a:tr>
              <a:tr h="180975">
                <a:tc gridSpan="2">
                  <a:txBody>
                    <a:bodyPr/>
                    <a:lstStyle/>
                    <a:p>
                      <a:pPr marL="0" marR="0" algn="ctr">
                        <a:lnSpc>
                          <a:spcPct val="115000"/>
                        </a:lnSpc>
                        <a:spcBef>
                          <a:spcPts val="0"/>
                        </a:spcBef>
                        <a:spcAft>
                          <a:spcPts val="0"/>
                        </a:spcAft>
                      </a:pPr>
                      <a:r>
                        <a:rPr lang="en-US" sz="1000" b="1" dirty="0">
                          <a:effectLst/>
                          <a:latin typeface="Arial Narrow" panose="020B0606020202030204" pitchFamily="34" charset="0"/>
                        </a:rPr>
                        <a:t>Technical Design Indicators</a:t>
                      </a:r>
                      <a:endParaRPr lang="en-US" sz="11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657189002"/>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Reservoir storage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506 Mm3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5164799"/>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Active reservoir storage</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218 Mm3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819332"/>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Number of Discharge Units</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3</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0015928"/>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Installed power</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84 MW</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1400627"/>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Mean Annual Production</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272 GWh</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6704602"/>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Lake filling year</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1969</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5504810"/>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Net head height</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85.2 m</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0538397"/>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Discharge Capacity</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a:effectLst/>
                          <a:latin typeface="Arial Narrow" panose="020B0606020202030204" pitchFamily="34" charset="0"/>
                        </a:rPr>
                        <a:t>108 (3×36) m3/s</a:t>
                      </a:r>
                      <a:endParaRPr lang="en-US" sz="11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3480736"/>
                  </a:ext>
                </a:extLst>
              </a:tr>
              <a:tr h="190500">
                <a:tc>
                  <a:txBody>
                    <a:bodyPr/>
                    <a:lstStyle/>
                    <a:p>
                      <a:pPr marL="0" marR="0">
                        <a:lnSpc>
                          <a:spcPct val="115000"/>
                        </a:lnSpc>
                        <a:spcBef>
                          <a:spcPts val="0"/>
                        </a:spcBef>
                        <a:spcAft>
                          <a:spcPts val="0"/>
                        </a:spcAft>
                      </a:pPr>
                      <a:r>
                        <a:rPr lang="en-US" sz="1000" b="0" dirty="0">
                          <a:effectLst/>
                          <a:latin typeface="Arial Narrow" panose="020B0606020202030204" pitchFamily="34" charset="0"/>
                        </a:rPr>
                        <a:t>Type of Discharge Unit</a:t>
                      </a:r>
                      <a:endParaRPr lang="en-US"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000" dirty="0">
                          <a:effectLst/>
                          <a:latin typeface="Arial Narrow" panose="020B0606020202030204" pitchFamily="34" charset="0"/>
                        </a:rPr>
                        <a:t>Francis</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9399641"/>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9053" y="178090"/>
            <a:ext cx="3293907" cy="2089741"/>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19053" y="4912233"/>
            <a:ext cx="3293907" cy="1852823"/>
          </a:xfrm>
          <a:prstGeom prst="rect">
            <a:avLst/>
          </a:prstGeom>
        </p:spPr>
      </p:pic>
    </p:spTree>
    <p:extLst>
      <p:ext uri="{BB962C8B-B14F-4D97-AF65-F5344CB8AC3E}">
        <p14:creationId xmlns:p14="http://schemas.microsoft.com/office/powerpoint/2010/main" val="325520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3D7411-6E64-02BE-9F58-9D264CB858C7}"/>
              </a:ext>
            </a:extLst>
          </p:cNvPr>
          <p:cNvSpPr txBox="1"/>
          <p:nvPr/>
        </p:nvSpPr>
        <p:spPr>
          <a:xfrm>
            <a:off x="224479" y="1114176"/>
            <a:ext cx="8835545" cy="1200329"/>
          </a:xfrm>
          <a:prstGeom prst="rect">
            <a:avLst/>
          </a:prstGeom>
          <a:noFill/>
        </p:spPr>
        <p:txBody>
          <a:bodyPr wrap="square">
            <a:spAutoFit/>
          </a:bodyPr>
          <a:lstStyle/>
          <a:p>
            <a:pPr algn="just"/>
            <a:r>
              <a:rPr lang="en-US" sz="1200" b="1" dirty="0">
                <a:solidFill>
                  <a:schemeClr val="accent1"/>
                </a:solidFill>
                <a:effectLst/>
                <a:latin typeface="Arial Narrow" panose="020B0606020202030204" pitchFamily="34" charset="0"/>
                <a:ea typeface="Calibri" panose="020F0502020204030204" pitchFamily="34" charset="0"/>
              </a:rPr>
              <a:t>HEC-</a:t>
            </a:r>
            <a:r>
              <a:rPr lang="en-US" sz="1200" b="1" dirty="0" err="1">
                <a:solidFill>
                  <a:schemeClr val="accent1"/>
                </a:solidFill>
                <a:effectLst/>
                <a:latin typeface="Arial Narrow" panose="020B0606020202030204" pitchFamily="34" charset="0"/>
                <a:ea typeface="Calibri" panose="020F0502020204030204" pitchFamily="34" charset="0"/>
              </a:rPr>
              <a:t>ResSim</a:t>
            </a:r>
            <a:r>
              <a:rPr lang="en-US" sz="1200" dirty="0">
                <a:effectLst/>
                <a:latin typeface="Arial Narrow" panose="020B0606020202030204" pitchFamily="34" charset="0"/>
                <a:ea typeface="Calibri" panose="020F0502020204030204" pitchFamily="34" charset="0"/>
              </a:rPr>
              <a:t> is a reservoir simulation software which simulates reservoir operations for flood management, energy production, water supply for planning studies, detailed reservoir regulation plan investigations and real-time decision support. </a:t>
            </a:r>
          </a:p>
          <a:p>
            <a:pPr algn="just"/>
            <a:endParaRPr lang="en-US" sz="1200" dirty="0">
              <a:latin typeface="Arial Narrow" panose="020B0606020202030204" pitchFamily="34" charset="0"/>
            </a:endParaRPr>
          </a:p>
          <a:p>
            <a:pPr algn="just"/>
            <a:r>
              <a:rPr lang="en-US" sz="1200" dirty="0">
                <a:latin typeface="Arial Narrow" panose="020B0606020202030204" pitchFamily="34" charset="0"/>
              </a:rPr>
              <a:t>The </a:t>
            </a:r>
            <a:r>
              <a:rPr lang="en-US" sz="1200" b="1" dirty="0">
                <a:solidFill>
                  <a:schemeClr val="accent1"/>
                </a:solidFill>
                <a:latin typeface="Arial Narrow" panose="020B0606020202030204" pitchFamily="34" charset="0"/>
              </a:rPr>
              <a:t>HEC-</a:t>
            </a:r>
            <a:r>
              <a:rPr lang="en-US" sz="1200" b="1" dirty="0" err="1">
                <a:solidFill>
                  <a:schemeClr val="accent1"/>
                </a:solidFill>
                <a:latin typeface="Arial Narrow" panose="020B0606020202030204" pitchFamily="34" charset="0"/>
              </a:rPr>
              <a:t>ResSim</a:t>
            </a:r>
            <a:r>
              <a:rPr lang="en-US" sz="1200" dirty="0">
                <a:latin typeface="Arial Narrow" panose="020B0606020202030204" pitchFamily="34" charset="0"/>
              </a:rPr>
              <a:t> software was developed by the U.S. Army Corps of Engineers to model reservoir operations at one or more reservoirs for a variety of operational goals and constraints. </a:t>
            </a:r>
          </a:p>
          <a:p>
            <a:pPr algn="just"/>
            <a:r>
              <a:rPr lang="en-US" sz="1200" dirty="0">
                <a:effectLst/>
                <a:latin typeface="Arial Narrow" panose="020B0606020202030204" pitchFamily="34" charset="0"/>
                <a:ea typeface="Calibri" panose="020F0502020204030204" pitchFamily="34" charset="0"/>
              </a:rPr>
              <a:t> </a:t>
            </a:r>
            <a:endParaRPr lang="en-US" sz="1200" dirty="0">
              <a:latin typeface="Arial Narrow" panose="020B0606020202030204" pitchFamily="34" charset="0"/>
            </a:endParaRPr>
          </a:p>
        </p:txBody>
      </p:sp>
      <p:pic>
        <p:nvPicPr>
          <p:cNvPr id="17" name="Picture 16">
            <a:extLst>
              <a:ext uri="{FF2B5EF4-FFF2-40B4-BE49-F238E27FC236}">
                <a16:creationId xmlns:a16="http://schemas.microsoft.com/office/drawing/2014/main" id="{03C56E4C-6DD6-D006-AD2B-59035119FC84}"/>
              </a:ext>
            </a:extLst>
          </p:cNvPr>
          <p:cNvPicPr>
            <a:picLocks noChangeAspect="1"/>
          </p:cNvPicPr>
          <p:nvPr/>
        </p:nvPicPr>
        <p:blipFill>
          <a:blip r:embed="rId2"/>
          <a:stretch>
            <a:fillRect/>
          </a:stretch>
        </p:blipFill>
        <p:spPr>
          <a:xfrm>
            <a:off x="2886782" y="2058197"/>
            <a:ext cx="4645555" cy="1054699"/>
          </a:xfrm>
          <a:prstGeom prst="rect">
            <a:avLst/>
          </a:prstGeom>
        </p:spPr>
      </p:pic>
      <p:sp>
        <p:nvSpPr>
          <p:cNvPr id="19" name="TextBox 18">
            <a:extLst>
              <a:ext uri="{FF2B5EF4-FFF2-40B4-BE49-F238E27FC236}">
                <a16:creationId xmlns:a16="http://schemas.microsoft.com/office/drawing/2014/main" id="{CF0B0784-DF9A-9772-00D8-CAC4C13E70CE}"/>
              </a:ext>
            </a:extLst>
          </p:cNvPr>
          <p:cNvSpPr txBox="1"/>
          <p:nvPr/>
        </p:nvSpPr>
        <p:spPr>
          <a:xfrm>
            <a:off x="2886781" y="3155474"/>
            <a:ext cx="4645555" cy="230832"/>
          </a:xfrm>
          <a:prstGeom prst="rect">
            <a:avLst/>
          </a:prstGeom>
          <a:noFill/>
        </p:spPr>
        <p:txBody>
          <a:bodyPr wrap="square">
            <a:spAutoFit/>
          </a:bodyPr>
          <a:lstStyle/>
          <a:p>
            <a:pPr algn="ctr"/>
            <a:r>
              <a:rPr lang="en-US" sz="9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Graphical formulation of the reservoir operation simulation procedure</a:t>
            </a:r>
            <a:endParaRPr lang="en-US" sz="900" dirty="0"/>
          </a:p>
        </p:txBody>
      </p:sp>
      <p:pic>
        <p:nvPicPr>
          <p:cNvPr id="21" name="Picture 20">
            <a:extLst>
              <a:ext uri="{FF2B5EF4-FFF2-40B4-BE49-F238E27FC236}">
                <a16:creationId xmlns:a16="http://schemas.microsoft.com/office/drawing/2014/main" id="{E5CD79E2-FD0D-8819-DA1D-8EC3F42CB8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8465" y="3152497"/>
            <a:ext cx="2031821" cy="1588151"/>
          </a:xfrm>
          <a:prstGeom prst="rect">
            <a:avLst/>
          </a:prstGeom>
        </p:spPr>
      </p:pic>
      <p:pic>
        <p:nvPicPr>
          <p:cNvPr id="23" name="Picture 22">
            <a:extLst>
              <a:ext uri="{FF2B5EF4-FFF2-40B4-BE49-F238E27FC236}">
                <a16:creationId xmlns:a16="http://schemas.microsoft.com/office/drawing/2014/main" id="{B1AFF358-9EE6-FC61-46A1-3ECBFD0B83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04978" y="4939301"/>
            <a:ext cx="1971542" cy="1715972"/>
          </a:xfrm>
          <a:prstGeom prst="rect">
            <a:avLst/>
          </a:prstGeom>
        </p:spPr>
      </p:pic>
      <p:sp>
        <p:nvSpPr>
          <p:cNvPr id="35" name="TextBox 34">
            <a:extLst>
              <a:ext uri="{FF2B5EF4-FFF2-40B4-BE49-F238E27FC236}">
                <a16:creationId xmlns:a16="http://schemas.microsoft.com/office/drawing/2014/main" id="{4A0559DD-086C-80F2-A62A-57FC1C6071FF}"/>
              </a:ext>
            </a:extLst>
          </p:cNvPr>
          <p:cNvSpPr txBox="1"/>
          <p:nvPr/>
        </p:nvSpPr>
        <p:spPr>
          <a:xfrm>
            <a:off x="433974" y="3428884"/>
            <a:ext cx="6866786" cy="1323439"/>
          </a:xfrm>
          <a:prstGeom prst="rect">
            <a:avLst/>
          </a:prstGeom>
          <a:noFill/>
        </p:spPr>
        <p:txBody>
          <a:bodyPr wrap="square">
            <a:spAutoFit/>
          </a:bodyPr>
          <a:lstStyle/>
          <a:p>
            <a:pPr marL="171450" indent="-171450">
              <a:lnSpc>
                <a:spcPct val="200000"/>
              </a:lnSpc>
              <a:buFont typeface="Arial" panose="020B0604020202020204" pitchFamily="34" charset="0"/>
              <a:buChar char="•"/>
            </a:pPr>
            <a:r>
              <a:rPr lang="en-US" sz="1000" dirty="0">
                <a:latin typeface="Arial Narrow" panose="020B0606020202030204" pitchFamily="34" charset="0"/>
              </a:rPr>
              <a:t>Graphical user interface (GUI) and utilizes the HEC Data Storage System (HEC-DSS)</a:t>
            </a:r>
          </a:p>
          <a:p>
            <a:pPr marL="171450" indent="-171450">
              <a:lnSpc>
                <a:spcPct val="200000"/>
              </a:lnSpc>
              <a:buFont typeface="Arial" panose="020B0604020202020204" pitchFamily="34" charset="0"/>
              <a:buChar char="•"/>
            </a:pPr>
            <a:r>
              <a:rPr lang="en-US" sz="1000" dirty="0">
                <a:latin typeface="Arial Narrow" panose="020B0606020202030204" pitchFamily="34" charset="0"/>
              </a:rPr>
              <a:t>Graphical plots of time-series variables, summary reports listing statistical output </a:t>
            </a:r>
          </a:p>
          <a:p>
            <a:pPr marL="171450" indent="-171450">
              <a:lnSpc>
                <a:spcPct val="200000"/>
              </a:lnSpc>
              <a:buFont typeface="Arial" panose="020B0604020202020204" pitchFamily="34" charset="0"/>
              <a:buChar char="•"/>
            </a:pPr>
            <a:r>
              <a:rPr lang="en-US" sz="1000" dirty="0">
                <a:latin typeface="Arial Narrow" panose="020B0606020202030204" pitchFamily="34" charset="0"/>
              </a:rPr>
              <a:t>Many pre-defined plots, tables and reports are available</a:t>
            </a:r>
          </a:p>
          <a:p>
            <a:pPr marL="171450" indent="-171450">
              <a:lnSpc>
                <a:spcPct val="200000"/>
              </a:lnSpc>
              <a:buFont typeface="Arial" panose="020B0604020202020204" pitchFamily="34" charset="0"/>
              <a:buChar char="•"/>
            </a:pPr>
            <a:r>
              <a:rPr lang="en-US" sz="1000" dirty="0">
                <a:latin typeface="Arial Narrow" panose="020B0606020202030204" pitchFamily="34" charset="0"/>
              </a:rPr>
              <a:t>Java code and graphical user interfaces</a:t>
            </a:r>
          </a:p>
        </p:txBody>
      </p:sp>
      <p:pic>
        <p:nvPicPr>
          <p:cNvPr id="8" name="Picture 7">
            <a:extLst>
              <a:ext uri="{FF2B5EF4-FFF2-40B4-BE49-F238E27FC236}">
                <a16:creationId xmlns:a16="http://schemas.microsoft.com/office/drawing/2014/main" id="{DF8566A5-EA6D-F09B-E8C5-C2FCD2183D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4185"/>
          <a:stretch/>
        </p:blipFill>
        <p:spPr>
          <a:xfrm>
            <a:off x="224479" y="4896849"/>
            <a:ext cx="1719426" cy="1725081"/>
          </a:xfrm>
          <a:prstGeom prst="rect">
            <a:avLst/>
          </a:prstGeom>
        </p:spPr>
      </p:pic>
      <p:pic>
        <p:nvPicPr>
          <p:cNvPr id="10" name="Picture 9">
            <a:extLst>
              <a:ext uri="{FF2B5EF4-FFF2-40B4-BE49-F238E27FC236}">
                <a16:creationId xmlns:a16="http://schemas.microsoft.com/office/drawing/2014/main" id="{177EB86A-9DD7-EF25-71C3-4C2023661CAF}"/>
              </a:ext>
            </a:extLst>
          </p:cNvPr>
          <p:cNvPicPr>
            <a:picLocks noChangeAspect="1"/>
          </p:cNvPicPr>
          <p:nvPr/>
        </p:nvPicPr>
        <p:blipFill rotWithShape="1">
          <a:blip r:embed="rId6"/>
          <a:srcRect l="20297" t="16246" r="12971" b="11023"/>
          <a:stretch/>
        </p:blipFill>
        <p:spPr>
          <a:xfrm>
            <a:off x="5885017" y="4529434"/>
            <a:ext cx="3384502" cy="2074892"/>
          </a:xfrm>
          <a:prstGeom prst="rect">
            <a:avLst/>
          </a:prstGeom>
        </p:spPr>
      </p:pic>
      <p:pic>
        <p:nvPicPr>
          <p:cNvPr id="13" name="Picture 12">
            <a:extLst>
              <a:ext uri="{FF2B5EF4-FFF2-40B4-BE49-F238E27FC236}">
                <a16:creationId xmlns:a16="http://schemas.microsoft.com/office/drawing/2014/main" id="{63512BA6-A50D-E2CB-2768-D969B478ED8E}"/>
              </a:ext>
            </a:extLst>
          </p:cNvPr>
          <p:cNvPicPr>
            <a:picLocks noChangeAspect="1"/>
          </p:cNvPicPr>
          <p:nvPr/>
        </p:nvPicPr>
        <p:blipFill rotWithShape="1">
          <a:blip r:embed="rId7"/>
          <a:srcRect l="31937" t="10561" r="31980" b="3869"/>
          <a:stretch/>
        </p:blipFill>
        <p:spPr>
          <a:xfrm>
            <a:off x="9904253" y="247471"/>
            <a:ext cx="2103272" cy="2805699"/>
          </a:xfrm>
          <a:prstGeom prst="rect">
            <a:avLst/>
          </a:prstGeom>
        </p:spPr>
      </p:pic>
      <p:sp>
        <p:nvSpPr>
          <p:cNvPr id="2" name="Rectangle 1"/>
          <p:cNvSpPr/>
          <p:nvPr/>
        </p:nvSpPr>
        <p:spPr>
          <a:xfrm>
            <a:off x="1943905" y="5200594"/>
            <a:ext cx="4334601" cy="1077218"/>
          </a:xfrm>
          <a:prstGeom prst="rect">
            <a:avLst/>
          </a:prstGeom>
        </p:spPr>
        <p:txBody>
          <a:bodyPr wrap="square">
            <a:spAutoFit/>
          </a:bodyPr>
          <a:lstStyle/>
          <a:p>
            <a:pPr marL="171450" indent="-171450">
              <a:buFont typeface="Arial" panose="020B0604020202020204" pitchFamily="34" charset="0"/>
              <a:buChar char="•"/>
            </a:pPr>
            <a:r>
              <a:rPr lang="en-US" sz="1600" dirty="0">
                <a:solidFill>
                  <a:srgbClr val="7030A0"/>
                </a:solidFill>
                <a:latin typeface="Arial Narrow" panose="020B0606020202030204" pitchFamily="34" charset="0"/>
              </a:rPr>
              <a:t>REFERENCE</a:t>
            </a:r>
            <a:endParaRPr lang="mk-MK" sz="1600" dirty="0">
              <a:solidFill>
                <a:srgbClr val="7030A0"/>
              </a:solidFill>
              <a:latin typeface="Arial Narrow" panose="020B0606020202030204" pitchFamily="34" charset="0"/>
            </a:endParaRPr>
          </a:p>
          <a:p>
            <a:pPr marL="171450" indent="-171450">
              <a:buFont typeface="Arial" panose="020B0604020202020204" pitchFamily="34" charset="0"/>
              <a:buChar char="•"/>
            </a:pPr>
            <a:r>
              <a:rPr lang="en-US" sz="1600" dirty="0">
                <a:solidFill>
                  <a:srgbClr val="7030A0"/>
                </a:solidFill>
                <a:latin typeface="Arial Narrow" panose="020B0606020202030204" pitchFamily="34" charset="0"/>
              </a:rPr>
              <a:t>CLIMATE CHANGE</a:t>
            </a:r>
            <a:endParaRPr lang="mk-MK" sz="1600" dirty="0">
              <a:solidFill>
                <a:srgbClr val="7030A0"/>
              </a:solidFill>
              <a:latin typeface="Arial Narrow" panose="020B0606020202030204" pitchFamily="34" charset="0"/>
            </a:endParaRPr>
          </a:p>
          <a:p>
            <a:pPr marL="171450" indent="-171450">
              <a:buFont typeface="Arial" panose="020B0604020202020204" pitchFamily="34" charset="0"/>
              <a:buChar char="•"/>
            </a:pPr>
            <a:r>
              <a:rPr lang="en-US" sz="1600" dirty="0">
                <a:solidFill>
                  <a:srgbClr val="7030A0"/>
                </a:solidFill>
                <a:latin typeface="Arial Narrow" panose="020B0606020202030204" pitchFamily="34" charset="0"/>
              </a:rPr>
              <a:t>FLOOD PROTECTION  </a:t>
            </a:r>
          </a:p>
          <a:p>
            <a:pPr marL="171450" indent="-171450" algn="just">
              <a:buFont typeface="Arial" panose="020B0604020202020204" pitchFamily="34" charset="0"/>
              <a:buChar char="•"/>
            </a:pPr>
            <a:r>
              <a:rPr lang="en-US" sz="1600" dirty="0">
                <a:solidFill>
                  <a:srgbClr val="7030A0"/>
                </a:solidFill>
                <a:latin typeface="Arial Narrow" panose="020B0606020202030204" pitchFamily="34" charset="0"/>
              </a:rPr>
              <a:t>FLOOD-SMART OPERATIONS and ACTIONS</a:t>
            </a:r>
            <a:endParaRPr lang="en-US" sz="1600" dirty="0">
              <a:solidFill>
                <a:srgbClr val="7030A0"/>
              </a:solidFill>
              <a:latin typeface="Arial Narrow" panose="020B0606020202030204" pitchFamily="34" charset="0"/>
              <a:ea typeface="Calibri" panose="020F0502020204030204" pitchFamily="34" charset="0"/>
            </a:endParaRPr>
          </a:p>
        </p:txBody>
      </p:sp>
      <p:sp>
        <p:nvSpPr>
          <p:cNvPr id="15" name="Rectangle 14"/>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6" name="Rectangle 15"/>
          <p:cNvSpPr/>
          <p:nvPr/>
        </p:nvSpPr>
        <p:spPr>
          <a:xfrm>
            <a:off x="2330450" y="42365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p:txBody>
      </p:sp>
    </p:spTree>
    <p:extLst>
      <p:ext uri="{BB962C8B-B14F-4D97-AF65-F5344CB8AC3E}">
        <p14:creationId xmlns:p14="http://schemas.microsoft.com/office/powerpoint/2010/main" val="21442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1BF631-7585-6CF2-8270-CC124E8C65DC}"/>
              </a:ext>
            </a:extLst>
          </p:cNvPr>
          <p:cNvSpPr/>
          <p:nvPr/>
        </p:nvSpPr>
        <p:spPr>
          <a:xfrm>
            <a:off x="1107129" y="1053239"/>
            <a:ext cx="3347306" cy="1021433"/>
          </a:xfrm>
          <a:prstGeom prst="rect">
            <a:avLst/>
          </a:prstGeom>
        </p:spPr>
        <p:txBody>
          <a:bodyPr wrap="square" anchor="ctr">
            <a:spAutoFit/>
          </a:bodyPr>
          <a:lstStyle/>
          <a:p>
            <a:pPr marR="0" lvl="0" algn="just">
              <a:lnSpc>
                <a:spcPct val="115000"/>
              </a:lnSpc>
              <a:buClr>
                <a:srgbClr val="4472C4"/>
              </a:buClr>
              <a:buSzPts val="1100"/>
            </a:pPr>
            <a:endParaRPr lang="en-US" sz="1050" kern="500" dirty="0">
              <a:solidFill>
                <a:schemeClr val="bg2">
                  <a:lumMod val="75000"/>
                </a:schemeClr>
              </a:solidFill>
              <a:latin typeface="Arial Narrow" panose="020B0606020202030204" pitchFamily="34" charset="0"/>
            </a:endParaRPr>
          </a:p>
          <a:p>
            <a:pPr marL="17145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Assessment of historical operation</a:t>
            </a:r>
          </a:p>
          <a:p>
            <a:pPr marL="17145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Assessment of peak flow retention </a:t>
            </a:r>
          </a:p>
          <a:p>
            <a:pPr marL="171450" marR="0" lvl="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Assessment of energy production capacity</a:t>
            </a:r>
          </a:p>
          <a:p>
            <a:pPr marL="171450" marR="0" lvl="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Assessment of Climate change impact</a:t>
            </a:r>
          </a:p>
        </p:txBody>
      </p:sp>
      <p:pic>
        <p:nvPicPr>
          <p:cNvPr id="9" name="Picture 8">
            <a:extLst>
              <a:ext uri="{FF2B5EF4-FFF2-40B4-BE49-F238E27FC236}">
                <a16:creationId xmlns:a16="http://schemas.microsoft.com/office/drawing/2014/main" id="{A3BC47CE-76CD-183D-0352-66460229ED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76420" y="748534"/>
            <a:ext cx="2918648" cy="2188986"/>
          </a:xfrm>
          <a:prstGeom prst="rect">
            <a:avLst/>
          </a:prstGeom>
        </p:spPr>
      </p:pic>
      <p:graphicFrame>
        <p:nvGraphicFramePr>
          <p:cNvPr id="10" name="Chart 9">
            <a:extLst>
              <a:ext uri="{FF2B5EF4-FFF2-40B4-BE49-F238E27FC236}">
                <a16:creationId xmlns:a16="http://schemas.microsoft.com/office/drawing/2014/main" id="{0029DB8E-FC66-9011-AC10-459B4E477019}"/>
              </a:ext>
            </a:extLst>
          </p:cNvPr>
          <p:cNvGraphicFramePr>
            <a:graphicFrameLocks/>
          </p:cNvGraphicFramePr>
          <p:nvPr>
            <p:extLst>
              <p:ext uri="{D42A27DB-BD31-4B8C-83A1-F6EECF244321}">
                <p14:modId xmlns:p14="http://schemas.microsoft.com/office/powerpoint/2010/main" val="3367332835"/>
              </p:ext>
            </p:extLst>
          </p:nvPr>
        </p:nvGraphicFramePr>
        <p:xfrm>
          <a:off x="1107129" y="2185902"/>
          <a:ext cx="5233929" cy="19912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13D863F-EA53-D427-5F8C-77C2D848F934}"/>
              </a:ext>
            </a:extLst>
          </p:cNvPr>
          <p:cNvSpPr txBox="1"/>
          <p:nvPr/>
        </p:nvSpPr>
        <p:spPr>
          <a:xfrm>
            <a:off x="1407996" y="4220227"/>
            <a:ext cx="4637204" cy="287002"/>
          </a:xfrm>
          <a:prstGeom prst="rect">
            <a:avLst/>
          </a:prstGeom>
          <a:noFill/>
        </p:spPr>
        <p:txBody>
          <a:bodyPr wrap="square">
            <a:spAutoFit/>
          </a:bodyPr>
          <a:lstStyle/>
          <a:p>
            <a:pPr marR="0" lvl="0" algn="ctr">
              <a:lnSpc>
                <a:spcPct val="115000"/>
              </a:lnSpc>
              <a:buClr>
                <a:srgbClr val="4472C4"/>
              </a:buClr>
              <a:buSzPts val="1100"/>
            </a:pPr>
            <a:r>
              <a:rPr lang="en-US" sz="1100" kern="500" dirty="0">
                <a:latin typeface="Arial Narrow" panose="020B0606020202030204" pitchFamily="34" charset="0"/>
              </a:rPr>
              <a:t>Calibration and Verification of the model for HPP </a:t>
            </a:r>
            <a:r>
              <a:rPr lang="en-US" sz="1100" kern="500" dirty="0" err="1">
                <a:latin typeface="Arial Narrow" panose="020B0606020202030204" pitchFamily="34" charset="0"/>
              </a:rPr>
              <a:t>Shpilje</a:t>
            </a:r>
            <a:endParaRPr lang="en-US" sz="1100" kern="500" dirty="0">
              <a:latin typeface="Arial Narrow" panose="020B0606020202030204" pitchFamily="34" charset="0"/>
            </a:endParaRPr>
          </a:p>
        </p:txBody>
      </p:sp>
      <p:pic>
        <p:nvPicPr>
          <p:cNvPr id="13" name="Picture 12">
            <a:extLst>
              <a:ext uri="{FF2B5EF4-FFF2-40B4-BE49-F238E27FC236}">
                <a16:creationId xmlns:a16="http://schemas.microsoft.com/office/drawing/2014/main" id="{E09B825E-0B4C-6870-61B9-896CB648ACCF}"/>
              </a:ext>
            </a:extLst>
          </p:cNvPr>
          <p:cNvPicPr>
            <a:picLocks noChangeAspect="1"/>
          </p:cNvPicPr>
          <p:nvPr/>
        </p:nvPicPr>
        <p:blipFill>
          <a:blip r:embed="rId4"/>
          <a:stretch>
            <a:fillRect/>
          </a:stretch>
        </p:blipFill>
        <p:spPr>
          <a:xfrm>
            <a:off x="8472434" y="2981970"/>
            <a:ext cx="3126620" cy="1751190"/>
          </a:xfrm>
          <a:prstGeom prst="rect">
            <a:avLst/>
          </a:prstGeom>
        </p:spPr>
      </p:pic>
      <p:sp>
        <p:nvSpPr>
          <p:cNvPr id="17" name="Rectangle 16">
            <a:extLst>
              <a:ext uri="{FF2B5EF4-FFF2-40B4-BE49-F238E27FC236}">
                <a16:creationId xmlns:a16="http://schemas.microsoft.com/office/drawing/2014/main" id="{CE20EE83-D67B-A89C-44B2-565C006F12FA}"/>
              </a:ext>
            </a:extLst>
          </p:cNvPr>
          <p:cNvSpPr/>
          <p:nvPr/>
        </p:nvSpPr>
        <p:spPr>
          <a:xfrm>
            <a:off x="1317235" y="978216"/>
            <a:ext cx="3347306" cy="269817"/>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Reservoir Simulation Modelling</a:t>
            </a:r>
          </a:p>
        </p:txBody>
      </p:sp>
      <p:sp>
        <p:nvSpPr>
          <p:cNvPr id="20" name="Rectangle 19">
            <a:extLst>
              <a:ext uri="{FF2B5EF4-FFF2-40B4-BE49-F238E27FC236}">
                <a16:creationId xmlns:a16="http://schemas.microsoft.com/office/drawing/2014/main" id="{814A2F09-9CCE-EF85-37EA-637E17320EC3}"/>
              </a:ext>
            </a:extLst>
          </p:cNvPr>
          <p:cNvSpPr/>
          <p:nvPr/>
        </p:nvSpPr>
        <p:spPr>
          <a:xfrm>
            <a:off x="4454435" y="1053238"/>
            <a:ext cx="3347306" cy="1021433"/>
          </a:xfrm>
          <a:prstGeom prst="rect">
            <a:avLst/>
          </a:prstGeom>
        </p:spPr>
        <p:txBody>
          <a:bodyPr wrap="square" anchor="ctr">
            <a:spAutoFit/>
          </a:bodyPr>
          <a:lstStyle/>
          <a:p>
            <a:pPr marR="0" lvl="0" algn="just">
              <a:lnSpc>
                <a:spcPct val="115000"/>
              </a:lnSpc>
              <a:buClr>
                <a:srgbClr val="4472C4"/>
              </a:buClr>
              <a:buSzPts val="1100"/>
            </a:pPr>
            <a:endParaRPr lang="en-US" sz="1050" kern="500" dirty="0">
              <a:solidFill>
                <a:schemeClr val="bg2">
                  <a:lumMod val="75000"/>
                </a:schemeClr>
              </a:solidFill>
              <a:latin typeface="Arial Narrow" panose="020B0606020202030204" pitchFamily="34" charset="0"/>
            </a:endParaRPr>
          </a:p>
          <a:p>
            <a:pPr marL="17145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Measured seasonal inflows </a:t>
            </a:r>
          </a:p>
          <a:p>
            <a:pPr marL="17145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Measured seasonal energy production</a:t>
            </a:r>
          </a:p>
          <a:p>
            <a:pPr marL="17145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Measured seasonal reservoir elevation</a:t>
            </a:r>
          </a:p>
          <a:p>
            <a:pPr marL="171450" marR="0" lvl="0" indent="-171450" algn="just">
              <a:lnSpc>
                <a:spcPct val="115000"/>
              </a:lnSpc>
              <a:buClr>
                <a:srgbClr val="4472C4"/>
              </a:buClr>
              <a:buSzPts val="1100"/>
              <a:buFont typeface="Wingdings" panose="05000000000000000000" pitchFamily="2" charset="2"/>
              <a:buChar char="ü"/>
            </a:pPr>
            <a:r>
              <a:rPr lang="en-US" sz="1050" kern="500" dirty="0">
                <a:latin typeface="Arial Narrow" panose="020B0606020202030204" pitchFamily="34" charset="0"/>
              </a:rPr>
              <a:t>Power plant type, characteristics, capacity</a:t>
            </a:r>
          </a:p>
        </p:txBody>
      </p:sp>
      <p:pic>
        <p:nvPicPr>
          <p:cNvPr id="4" name="Picture 3"/>
          <p:cNvPicPr>
            <a:picLocks noChangeAspect="1"/>
          </p:cNvPicPr>
          <p:nvPr/>
        </p:nvPicPr>
        <p:blipFill>
          <a:blip r:embed="rId5"/>
          <a:stretch>
            <a:fillRect/>
          </a:stretch>
        </p:blipFill>
        <p:spPr>
          <a:xfrm>
            <a:off x="3984708" y="4733160"/>
            <a:ext cx="4286759" cy="1719430"/>
          </a:xfrm>
          <a:prstGeom prst="rect">
            <a:avLst/>
          </a:prstGeom>
        </p:spPr>
      </p:pic>
      <p:sp>
        <p:nvSpPr>
          <p:cNvPr id="14" name="Rectangle 13"/>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5" name="Rectangle 14"/>
          <p:cNvSpPr/>
          <p:nvPr/>
        </p:nvSpPr>
        <p:spPr>
          <a:xfrm>
            <a:off x="2330450" y="42365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p:txBody>
      </p:sp>
      <p:pic>
        <p:nvPicPr>
          <p:cNvPr id="6" name="Picture 5"/>
          <p:cNvPicPr>
            <a:picLocks noChangeAspect="1"/>
          </p:cNvPicPr>
          <p:nvPr/>
        </p:nvPicPr>
        <p:blipFill>
          <a:blip r:embed="rId6"/>
          <a:stretch>
            <a:fillRect/>
          </a:stretch>
        </p:blipFill>
        <p:spPr>
          <a:xfrm>
            <a:off x="184150" y="4733160"/>
            <a:ext cx="3630255" cy="1881107"/>
          </a:xfrm>
          <a:prstGeom prst="rect">
            <a:avLst/>
          </a:prstGeom>
        </p:spPr>
      </p:pic>
    </p:spTree>
    <p:extLst>
      <p:ext uri="{BB962C8B-B14F-4D97-AF65-F5344CB8AC3E}">
        <p14:creationId xmlns:p14="http://schemas.microsoft.com/office/powerpoint/2010/main" val="71195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BAA8BC6-84EB-CDD8-A20D-1268D00E1317}"/>
              </a:ext>
            </a:extLst>
          </p:cNvPr>
          <p:cNvGrpSpPr/>
          <p:nvPr/>
        </p:nvGrpSpPr>
        <p:grpSpPr>
          <a:xfrm>
            <a:off x="4478814" y="1795582"/>
            <a:ext cx="3786178" cy="4140208"/>
            <a:chOff x="4273854" y="1697898"/>
            <a:chExt cx="4196100" cy="4588460"/>
          </a:xfrm>
        </p:grpSpPr>
        <p:pic>
          <p:nvPicPr>
            <p:cNvPr id="20" name="Picture 19">
              <a:extLst>
                <a:ext uri="{FF2B5EF4-FFF2-40B4-BE49-F238E27FC236}">
                  <a16:creationId xmlns:a16="http://schemas.microsoft.com/office/drawing/2014/main" id="{3590EDC7-030B-2229-34A2-91473B56B9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73854" y="1697898"/>
              <a:ext cx="4196099" cy="2286000"/>
            </a:xfrm>
            <a:prstGeom prst="rect">
              <a:avLst/>
            </a:prstGeom>
          </p:spPr>
        </p:pic>
        <p:pic>
          <p:nvPicPr>
            <p:cNvPr id="32" name="Picture 31">
              <a:extLst>
                <a:ext uri="{FF2B5EF4-FFF2-40B4-BE49-F238E27FC236}">
                  <a16:creationId xmlns:a16="http://schemas.microsoft.com/office/drawing/2014/main" id="{8F315F70-3DEB-173F-297A-D1F1D1BD88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73854" y="4000358"/>
              <a:ext cx="4196100" cy="2286000"/>
            </a:xfrm>
            <a:prstGeom prst="rect">
              <a:avLst/>
            </a:prstGeom>
          </p:spPr>
        </p:pic>
      </p:grpSp>
      <p:sp>
        <p:nvSpPr>
          <p:cNvPr id="2" name="Rectangle 1">
            <a:extLst>
              <a:ext uri="{FF2B5EF4-FFF2-40B4-BE49-F238E27FC236}">
                <a16:creationId xmlns:a16="http://schemas.microsoft.com/office/drawing/2014/main" id="{651BF631-7585-6CF2-8270-CC124E8C65DC}"/>
              </a:ext>
            </a:extLst>
          </p:cNvPr>
          <p:cNvSpPr/>
          <p:nvPr/>
        </p:nvSpPr>
        <p:spPr>
          <a:xfrm>
            <a:off x="335902" y="845657"/>
            <a:ext cx="3347306" cy="275588"/>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4472C4"/>
                </a:solidFill>
                <a:latin typeface="Calibri" panose="020F0502020204030204" pitchFamily="34" charset="0"/>
                <a:ea typeface="Calibri" panose="020F0502020204030204" pitchFamily="34" charset="0"/>
                <a:cs typeface="Segoe UI Light" panose="020B0502040204020203" pitchFamily="34" charset="0"/>
              </a:rPr>
              <a:t>Reservoir Simulation Modelling</a:t>
            </a:r>
          </a:p>
        </p:txBody>
      </p:sp>
      <p:graphicFrame>
        <p:nvGraphicFramePr>
          <p:cNvPr id="6" name="Chart 5">
            <a:extLst>
              <a:ext uri="{FF2B5EF4-FFF2-40B4-BE49-F238E27FC236}">
                <a16:creationId xmlns:a16="http://schemas.microsoft.com/office/drawing/2014/main" id="{E5988F5F-4CB1-402E-955B-21C76A616EDD}"/>
              </a:ext>
            </a:extLst>
          </p:cNvPr>
          <p:cNvGraphicFramePr>
            <a:graphicFrameLocks/>
          </p:cNvGraphicFramePr>
          <p:nvPr>
            <p:extLst>
              <p:ext uri="{D42A27DB-BD31-4B8C-83A1-F6EECF244321}">
                <p14:modId xmlns:p14="http://schemas.microsoft.com/office/powerpoint/2010/main" val="2006166902"/>
              </p:ext>
            </p:extLst>
          </p:nvPr>
        </p:nvGraphicFramePr>
        <p:xfrm>
          <a:off x="335902" y="1795582"/>
          <a:ext cx="3283762" cy="1970257"/>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B14F0765-9416-2A5E-9EBE-E87135F157C7}"/>
              </a:ext>
            </a:extLst>
          </p:cNvPr>
          <p:cNvSpPr txBox="1"/>
          <p:nvPr/>
        </p:nvSpPr>
        <p:spPr>
          <a:xfrm>
            <a:off x="121300" y="1020437"/>
            <a:ext cx="6866786" cy="707886"/>
          </a:xfrm>
          <a:prstGeom prst="rect">
            <a:avLst/>
          </a:prstGeom>
          <a:noFill/>
        </p:spPr>
        <p:txBody>
          <a:bodyPr wrap="square">
            <a:spAutoFit/>
          </a:bodyPr>
          <a:lstStyle/>
          <a:p>
            <a:pPr>
              <a:lnSpc>
                <a:spcPct val="200000"/>
              </a:lnSpc>
            </a:pPr>
            <a:r>
              <a:rPr lang="en-US" sz="1000" dirty="0">
                <a:latin typeface="Arial Narrow" panose="020B0606020202030204" pitchFamily="34" charset="0"/>
              </a:rPr>
              <a:t>      </a:t>
            </a:r>
            <a:r>
              <a:rPr lang="en-US" sz="1000" b="1" dirty="0">
                <a:solidFill>
                  <a:schemeClr val="accent1"/>
                </a:solidFill>
                <a:latin typeface="Arial Narrow" panose="020B0606020202030204" pitchFamily="34" charset="0"/>
              </a:rPr>
              <a:t>WORKING SCENARIOS </a:t>
            </a:r>
            <a:r>
              <a:rPr lang="en-US" sz="1000" dirty="0">
                <a:latin typeface="Arial Narrow" panose="020B0606020202030204" pitchFamily="34" charset="0"/>
              </a:rPr>
              <a:t>- test the flood protection capacity of the reservoir and its impact on energy production</a:t>
            </a:r>
          </a:p>
          <a:p>
            <a:pPr marL="171450" indent="-171450">
              <a:lnSpc>
                <a:spcPct val="200000"/>
              </a:lnSpc>
              <a:buFont typeface="Arial" panose="020B0604020202020204" pitchFamily="34" charset="0"/>
              <a:buChar char="•"/>
            </a:pPr>
            <a:r>
              <a:rPr lang="en-US" sz="1000" dirty="0">
                <a:latin typeface="Arial Narrow" panose="020B0606020202030204" pitchFamily="34" charset="0"/>
              </a:rPr>
              <a:t>Keep flood reserved volume - constant storage during the whole year or seasonal reservoir guide curve</a:t>
            </a:r>
          </a:p>
        </p:txBody>
      </p:sp>
      <p:pic>
        <p:nvPicPr>
          <p:cNvPr id="28" name="Picture 27">
            <a:extLst>
              <a:ext uri="{FF2B5EF4-FFF2-40B4-BE49-F238E27FC236}">
                <a16:creationId xmlns:a16="http://schemas.microsoft.com/office/drawing/2014/main" id="{A285BE32-41E3-3020-0353-B3231A3F522C}"/>
              </a:ext>
            </a:extLst>
          </p:cNvPr>
          <p:cNvPicPr>
            <a:picLocks noChangeAspect="1"/>
          </p:cNvPicPr>
          <p:nvPr/>
        </p:nvPicPr>
        <p:blipFill>
          <a:blip r:embed="rId5"/>
          <a:stretch>
            <a:fillRect/>
          </a:stretch>
        </p:blipFill>
        <p:spPr>
          <a:xfrm>
            <a:off x="9124794" y="447426"/>
            <a:ext cx="2842727" cy="1146021"/>
          </a:xfrm>
          <a:prstGeom prst="rect">
            <a:avLst/>
          </a:prstGeom>
        </p:spPr>
      </p:pic>
      <p:sp>
        <p:nvSpPr>
          <p:cNvPr id="29" name="TextBox 28">
            <a:extLst>
              <a:ext uri="{FF2B5EF4-FFF2-40B4-BE49-F238E27FC236}">
                <a16:creationId xmlns:a16="http://schemas.microsoft.com/office/drawing/2014/main" id="{586D72CB-371E-FD90-D762-FBEF253260E4}"/>
              </a:ext>
            </a:extLst>
          </p:cNvPr>
          <p:cNvSpPr txBox="1"/>
          <p:nvPr/>
        </p:nvSpPr>
        <p:spPr>
          <a:xfrm>
            <a:off x="4478815" y="5961994"/>
            <a:ext cx="3895640" cy="400110"/>
          </a:xfrm>
          <a:prstGeom prst="rect">
            <a:avLst/>
          </a:prstGeom>
          <a:noFill/>
        </p:spPr>
        <p:txBody>
          <a:bodyPr wrap="square">
            <a:spAutoFit/>
          </a:bodyPr>
          <a:lstStyle/>
          <a:p>
            <a:pPr algn="ctr"/>
            <a:r>
              <a:rPr lang="en-US" sz="1000" dirty="0">
                <a:latin typeface="Arial Narrow" panose="020B0606020202030204" pitchFamily="34" charset="0"/>
              </a:rPr>
              <a:t>      Calculated over 50 scenarios - </a:t>
            </a:r>
          </a:p>
          <a:p>
            <a:pPr algn="ctr"/>
            <a:r>
              <a:rPr lang="en-US" sz="1000" dirty="0">
                <a:latin typeface="Arial Narrow" panose="020B0606020202030204" pitchFamily="34" charset="0"/>
              </a:rPr>
              <a:t>stochastic and deterministic modelling</a:t>
            </a:r>
          </a:p>
        </p:txBody>
      </p:sp>
      <p:pic>
        <p:nvPicPr>
          <p:cNvPr id="33" name="Picture 32">
            <a:extLst>
              <a:ext uri="{FF2B5EF4-FFF2-40B4-BE49-F238E27FC236}">
                <a16:creationId xmlns:a16="http://schemas.microsoft.com/office/drawing/2014/main" id="{69A76941-6635-BE30-AC16-056315360E16}"/>
              </a:ext>
            </a:extLst>
          </p:cNvPr>
          <p:cNvPicPr>
            <a:picLocks noChangeAspect="1"/>
          </p:cNvPicPr>
          <p:nvPr/>
        </p:nvPicPr>
        <p:blipFill>
          <a:blip r:embed="rId6"/>
          <a:stretch>
            <a:fillRect/>
          </a:stretch>
        </p:blipFill>
        <p:spPr>
          <a:xfrm>
            <a:off x="8926828" y="1846497"/>
            <a:ext cx="2919923" cy="1738699"/>
          </a:xfrm>
          <a:prstGeom prst="rect">
            <a:avLst/>
          </a:prstGeom>
        </p:spPr>
      </p:pic>
      <p:sp>
        <p:nvSpPr>
          <p:cNvPr id="37" name="TextBox 36">
            <a:extLst>
              <a:ext uri="{FF2B5EF4-FFF2-40B4-BE49-F238E27FC236}">
                <a16:creationId xmlns:a16="http://schemas.microsoft.com/office/drawing/2014/main" id="{88DC2A5B-6F50-3C8B-81F3-06DAACA93C25}"/>
              </a:ext>
            </a:extLst>
          </p:cNvPr>
          <p:cNvSpPr txBox="1"/>
          <p:nvPr/>
        </p:nvSpPr>
        <p:spPr>
          <a:xfrm>
            <a:off x="8926828" y="3626891"/>
            <a:ext cx="2919923" cy="246221"/>
          </a:xfrm>
          <a:prstGeom prst="rect">
            <a:avLst/>
          </a:prstGeom>
          <a:noFill/>
        </p:spPr>
        <p:txBody>
          <a:bodyPr wrap="square">
            <a:spAutoFit/>
          </a:bodyPr>
          <a:lstStyle/>
          <a:p>
            <a:pPr algn="ctr"/>
            <a:r>
              <a:rPr lang="en-US" sz="1000" b="1" dirty="0">
                <a:latin typeface="Arial Narrow" panose="020B0606020202030204" pitchFamily="34" charset="0"/>
              </a:rPr>
              <a:t>      </a:t>
            </a:r>
            <a:r>
              <a:rPr lang="en-US" sz="900" b="1" dirty="0">
                <a:latin typeface="Arial Narrow" panose="020B0606020202030204" pitchFamily="34" charset="0"/>
              </a:rPr>
              <a:t>Peak flow retention capacity analysis</a:t>
            </a:r>
            <a:endParaRPr lang="en-US" sz="1000" b="1" dirty="0">
              <a:latin typeface="Arial Narrow" panose="020B0606020202030204" pitchFamily="34" charset="0"/>
            </a:endParaRPr>
          </a:p>
        </p:txBody>
      </p:sp>
      <p:sp>
        <p:nvSpPr>
          <p:cNvPr id="17" name="Rectangle 16"/>
          <p:cNvSpPr/>
          <p:nvPr/>
        </p:nvSpPr>
        <p:spPr>
          <a:xfrm>
            <a:off x="434585" y="54320"/>
            <a:ext cx="11900965" cy="369332"/>
          </a:xfrm>
          <a:prstGeom prst="rect">
            <a:avLst/>
          </a:prstGeom>
        </p:spPr>
        <p:txBody>
          <a:bodyPr wrap="square">
            <a:spAutoFit/>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DEVELOPMENT OF THE SECTOR FLOOD RISK MANAGEMENT POLICIES IN THE DRIN BASIN (AGRICULTURE AND ENERGY)</a:t>
            </a:r>
            <a:endParaRPr lang="en-US" dirty="0">
              <a:latin typeface="Arial Narrow" panose="020B0606020202030204" pitchFamily="34" charset="0"/>
            </a:endParaRPr>
          </a:p>
        </p:txBody>
      </p:sp>
      <p:sp>
        <p:nvSpPr>
          <p:cNvPr id="18" name="Rectangle 17"/>
          <p:cNvSpPr/>
          <p:nvPr/>
        </p:nvSpPr>
        <p:spPr>
          <a:xfrm>
            <a:off x="2330450" y="423652"/>
            <a:ext cx="7124700" cy="369332"/>
          </a:xfrm>
          <a:prstGeom prst="rect">
            <a:avLst/>
          </a:prstGeom>
        </p:spPr>
        <p:txBody>
          <a:bodyPr wrap="square">
            <a:spAutoFit/>
          </a:bodyPr>
          <a:lstStyle/>
          <a:p>
            <a:r>
              <a:rPr lang="en-US" dirty="0">
                <a:solidFill>
                  <a:srgbClr val="7030A0"/>
                </a:solidFill>
                <a:latin typeface="Arial Narrow" panose="020B0606020202030204" pitchFamily="34" charset="0"/>
                <a:ea typeface="Calibri" panose="020F0502020204030204" pitchFamily="34" charset="0"/>
              </a:rPr>
              <a:t>Technical analysis of the Hydropower sector related to floods and climate change</a:t>
            </a:r>
          </a:p>
        </p:txBody>
      </p:sp>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5902" y="4094806"/>
            <a:ext cx="1737713" cy="977290"/>
          </a:xfrm>
          <a:prstGeom prst="rect">
            <a:avLst/>
          </a:prstGeom>
        </p:spPr>
      </p:pic>
      <p:pic>
        <p:nvPicPr>
          <p:cNvPr id="22" name="Picture 2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5902" y="5157833"/>
            <a:ext cx="1738865" cy="978111"/>
          </a:xfrm>
          <a:prstGeom prst="rect">
            <a:avLst/>
          </a:prstGeom>
        </p:spPr>
      </p:pic>
      <p:sp>
        <p:nvSpPr>
          <p:cNvPr id="23" name="Rectangle 22">
            <a:extLst>
              <a:ext uri="{FF2B5EF4-FFF2-40B4-BE49-F238E27FC236}">
                <a16:creationId xmlns:a16="http://schemas.microsoft.com/office/drawing/2014/main" id="{CE20EE83-D67B-A89C-44B2-565C006F12FA}"/>
              </a:ext>
            </a:extLst>
          </p:cNvPr>
          <p:cNvSpPr/>
          <p:nvPr/>
        </p:nvSpPr>
        <p:spPr>
          <a:xfrm>
            <a:off x="2073614" y="4493367"/>
            <a:ext cx="1654641" cy="269817"/>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Summer Floods Libya, 2023</a:t>
            </a:r>
          </a:p>
        </p:txBody>
      </p:sp>
      <p:sp>
        <p:nvSpPr>
          <p:cNvPr id="24" name="Rectangle 23">
            <a:extLst>
              <a:ext uri="{FF2B5EF4-FFF2-40B4-BE49-F238E27FC236}">
                <a16:creationId xmlns:a16="http://schemas.microsoft.com/office/drawing/2014/main" id="{CE20EE83-D67B-A89C-44B2-565C006F12FA}"/>
              </a:ext>
            </a:extLst>
          </p:cNvPr>
          <p:cNvSpPr/>
          <p:nvPr/>
        </p:nvSpPr>
        <p:spPr>
          <a:xfrm>
            <a:off x="2073614" y="5591577"/>
            <a:ext cx="1877867" cy="287002"/>
          </a:xfrm>
          <a:prstGeom prst="rect">
            <a:avLst/>
          </a:prstGeom>
        </p:spPr>
        <p:txBody>
          <a:bodyPr wrap="square" anchor="ctr">
            <a:spAutoFit/>
          </a:bodyPr>
          <a:lstStyle/>
          <a:p>
            <a:pPr marR="0" lvl="0" algn="just">
              <a:lnSpc>
                <a:spcPct val="115000"/>
              </a:lnSpc>
              <a:buClr>
                <a:srgbClr val="4472C4"/>
              </a:buClr>
              <a:buSzPts val="1100"/>
            </a:pPr>
            <a:r>
              <a:rPr lang="en-US" sz="1100" kern="500" dirty="0">
                <a:solidFill>
                  <a:srgbClr val="4472C4"/>
                </a:solidFill>
                <a:latin typeface="Arial Narrow" panose="020B0606020202030204" pitchFamily="34" charset="0"/>
                <a:ea typeface="Calibri" panose="020F0502020204030204" pitchFamily="34" charset="0"/>
                <a:cs typeface="Segoe UI Light" panose="020B0502040204020203" pitchFamily="34" charset="0"/>
              </a:rPr>
              <a:t>Summer Floods Slovenia, 2023</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6829" y="4006579"/>
            <a:ext cx="2962418" cy="1764000"/>
          </a:xfrm>
          <a:prstGeom prst="rect">
            <a:avLst/>
          </a:prstGeom>
        </p:spPr>
      </p:pic>
    </p:spTree>
    <p:extLst>
      <p:ext uri="{BB962C8B-B14F-4D97-AF65-F5344CB8AC3E}">
        <p14:creationId xmlns:p14="http://schemas.microsoft.com/office/powerpoint/2010/main" val="2210567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1040</TotalTime>
  <Words>2879</Words>
  <Application>Microsoft Office PowerPoint</Application>
  <PresentationFormat>Widescreen</PresentationFormat>
  <Paragraphs>451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and climate changes scenarios data</vt:lpstr>
      <vt:lpstr>AQUACROP for assessment the impact on agricultural production and yield response to climate changes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Aleksandar.todorovski</dc:creator>
  <cp:lastModifiedBy>Abdul Hamid (GWP-Med)</cp:lastModifiedBy>
  <cp:revision>87</cp:revision>
  <dcterms:created xsi:type="dcterms:W3CDTF">2023-10-06T09:23:14Z</dcterms:created>
  <dcterms:modified xsi:type="dcterms:W3CDTF">2023-10-12T09:06:19Z</dcterms:modified>
</cp:coreProperties>
</file>